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9" r:id="rId1"/>
  </p:sldMasterIdLst>
  <p:notesMasterIdLst>
    <p:notesMasterId r:id="rId19"/>
  </p:notesMasterIdLst>
  <p:sldIdLst>
    <p:sldId id="256" r:id="rId2"/>
    <p:sldId id="280" r:id="rId3"/>
    <p:sldId id="260" r:id="rId4"/>
    <p:sldId id="261" r:id="rId5"/>
    <p:sldId id="278" r:id="rId6"/>
    <p:sldId id="292" r:id="rId7"/>
    <p:sldId id="263" r:id="rId8"/>
    <p:sldId id="284" r:id="rId9"/>
    <p:sldId id="285" r:id="rId10"/>
    <p:sldId id="265" r:id="rId11"/>
    <p:sldId id="291" r:id="rId12"/>
    <p:sldId id="290" r:id="rId13"/>
    <p:sldId id="270" r:id="rId14"/>
    <p:sldId id="277" r:id="rId15"/>
    <p:sldId id="286" r:id="rId16"/>
    <p:sldId id="273" r:id="rId17"/>
    <p:sldId id="274" r:id="rId18"/>
  </p:sldIdLst>
  <p:sldSz cx="12192000" cy="6858000"/>
  <p:notesSz cx="6858000" cy="9144000"/>
  <p:embeddedFontLst>
    <p:embeddedFont>
      <p:font typeface="나눔스퀘어" panose="020B0600000101010101" pitchFamily="50" charset="-127"/>
      <p:regular r:id="rId20"/>
    </p:embeddedFont>
    <p:embeddedFont>
      <p:font typeface="나눔스퀘어 Bold" panose="020B0600000101010101" pitchFamily="50" charset="-127"/>
      <p:bold r:id="rId21"/>
    </p:embeddedFont>
    <p:embeddedFont>
      <p:font typeface="맑은 고딕" panose="020B0503020000020004" pitchFamily="50" charset="-127"/>
      <p:regular r:id="rId22"/>
      <p:bold r:id="rId23"/>
    </p:embeddedFont>
  </p:embeddedFontLst>
  <p:defaultTextStyle>
    <a:defPPr>
      <a:defRPr lang="ko-KR"/>
    </a:defPPr>
    <a:lvl1pPr marL="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A1A1C"/>
    <a:srgbClr val="6F0B23"/>
    <a:srgbClr val="930F2E"/>
    <a:srgbClr val="D0CE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881" autoAdjust="0"/>
  </p:normalViewPr>
  <p:slideViewPr>
    <p:cSldViewPr>
      <p:cViewPr>
        <p:scale>
          <a:sx n="75" d="100"/>
          <a:sy n="75" d="100"/>
        </p:scale>
        <p:origin x="946" y="206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19A515-D391-40D7-82DD-49E721FF5362}" type="datetimeFigureOut">
              <a:rPr lang="ko-KR" altLang="en-US" smtClean="0"/>
              <a:t>2021-10-01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F2C26B-C012-41F1-B689-9151FED0EF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53293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앞 슬라이드와 고민 중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F2C26B-C012-41F1-B689-9151FED0EF28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43237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2020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년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8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월에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현저하게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적은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이용건수를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보아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‘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사회적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거리두기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’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시행으로 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공공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자전거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이용 수에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영향을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끼친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것으로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판단된다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=&gt;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F2C26B-C012-41F1-B689-9151FED0EF28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12513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2020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년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8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월에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현저하게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적은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이용건수를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보아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‘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사회적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거리두기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’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시행으로 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공공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자전거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이용 수에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영향을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끼친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것으로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판단된다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=&gt;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F2C26B-C012-41F1-B689-9151FED0EF28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59660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이용 시간 아니고 이용 건수 맞나요</a:t>
            </a:r>
            <a:r>
              <a:rPr lang="en-US" altLang="ko-KR" dirty="0"/>
              <a:t>?? </a:t>
            </a:r>
            <a:r>
              <a:rPr lang="ko-KR" altLang="en-US" dirty="0"/>
              <a:t>확인 부탁드려요</a:t>
            </a:r>
            <a:r>
              <a:rPr lang="en-US" altLang="ko-KR" dirty="0"/>
              <a:t>!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F2C26B-C012-41F1-B689-9151FED0EF28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59789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1_shape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layout1_shape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</a:t>
            </a:r>
            <a:r>
              <a:rPr lang="en-US" altLang="en-US"/>
              <a:t> </a:t>
            </a:r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부제목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5" name="layout1_shape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fld id="{FB30EDBD-1C2D-4C1E-B459-B60219FAB484}" type="datetimeFigureOut">
              <a:rPr lang="en-US" altLang="ko-KR"/>
              <a:t>10/1/2021</a:t>
            </a:fld>
            <a:endParaRPr/>
          </a:p>
        </p:txBody>
      </p:sp>
      <p:sp>
        <p:nvSpPr>
          <p:cNvPr id="6" name="layout1_shape4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" name="layout1_shape5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4BEDD84E-25D4-4983-8AA1-2863C96F08D9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10_shape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layout10_shape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  <a:p>
            <a:pPr lvl="1"/>
            <a:r>
              <a:rPr lang="ko-KR" altLang="en-US"/>
              <a:t>둘째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셋째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넷째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</p:txBody>
      </p:sp>
      <p:sp>
        <p:nvSpPr>
          <p:cNvPr id="5" name="layout10_shape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fld id="{FB30EDBD-1C2D-4C1E-B459-B60219FAB484}" type="datetimeFigureOut">
              <a:rPr lang="en-US" altLang="ko-KR"/>
              <a:t>10/1/2021</a:t>
            </a:fld>
            <a:endParaRPr/>
          </a:p>
        </p:txBody>
      </p:sp>
      <p:sp>
        <p:nvSpPr>
          <p:cNvPr id="6" name="layout10_shape4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" name="layout10_shape5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4BEDD84E-25D4-4983-8AA1-2863C96F08D9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11_shape1"/>
          <p:cNvSpPr>
            <a:spLocks noGrp="1"/>
          </p:cNvSpPr>
          <p:nvPr>
            <p:ph type="title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layout11_shape2"/>
          <p:cNvSpPr>
            <a:spLocks noGrp="1"/>
          </p:cNvSpPr>
          <p:nvPr>
            <p:ph type="body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  <a:p>
            <a:pPr lvl="1"/>
            <a:r>
              <a:rPr lang="ko-KR" altLang="en-US"/>
              <a:t>둘째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셋째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넷째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</p:txBody>
      </p:sp>
      <p:sp>
        <p:nvSpPr>
          <p:cNvPr id="5" name="layout11_shape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fld id="{FB30EDBD-1C2D-4C1E-B459-B60219FAB484}" type="datetimeFigureOut">
              <a:rPr lang="en-US" altLang="ko-KR"/>
              <a:t>10/1/2021</a:t>
            </a:fld>
            <a:endParaRPr/>
          </a:p>
        </p:txBody>
      </p:sp>
      <p:sp>
        <p:nvSpPr>
          <p:cNvPr id="6" name="layout11_shape4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" name="layout11_shape5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4BEDD84E-25D4-4983-8AA1-2863C96F08D9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2_shape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lIns="91440" tIns="45720" rIns="91440" bIns="45720" anchor="ctr"/>
          <a:lstStyle/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layout2_shape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lIns="91440" tIns="45720" rIns="91440" bIns="45720"/>
          <a:lstStyle/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  <a:p>
            <a:pPr lvl="1"/>
            <a:r>
              <a:rPr lang="ko-KR" altLang="en-US"/>
              <a:t>둘째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셋째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넷째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</p:txBody>
      </p:sp>
      <p:sp>
        <p:nvSpPr>
          <p:cNvPr id="5" name="layout2_shape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fld id="{FB30EDBD-1C2D-4C1E-B459-B60219FAB484}" type="datetimeFigureOut">
              <a:rPr lang="en-US" altLang="ko-KR" sz="1200">
                <a:solidFill>
                  <a:schemeClr val="tx1">
                    <a:tint val="75000"/>
                  </a:schemeClr>
                </a:solidFill>
              </a:rPr>
              <a:t>10/1/2021</a:t>
            </a:fld>
            <a:endParaRPr sz="1200">
              <a:solidFill>
                <a:schemeClr val="tx1">
                  <a:tint val="75000"/>
                </a:schemeClr>
              </a:solidFill>
            </a:endParaRPr>
          </a:p>
        </p:txBody>
      </p:sp>
      <p:sp>
        <p:nvSpPr>
          <p:cNvPr id="6" name="layout2_shape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endParaRPr sz="1200">
              <a:solidFill>
                <a:schemeClr val="tx1">
                  <a:tint val="75000"/>
                </a:schemeClr>
              </a:solidFill>
            </a:endParaRPr>
          </a:p>
        </p:txBody>
      </p:sp>
      <p:sp>
        <p:nvSpPr>
          <p:cNvPr id="7" name="layout2_shape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/>
            <a:fld id="{4BEDD84E-25D4-4983-8AA1-2863C96F08D9}" type="slidenum">
              <a:rPr lang="ko-KR" sz="1200">
                <a:solidFill>
                  <a:schemeClr val="tx1">
                    <a:tint val="75000"/>
                  </a:schemeClr>
                </a:solidFill>
              </a:rPr>
              <a:t>‹#›</a:t>
            </a:fld>
            <a:endParaRPr sz="1200">
              <a:solidFill>
                <a:schemeClr val="tx1">
                  <a:tint val="75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3_shape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layout3_shape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5" name="layout3_shape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fld id="{FB30EDBD-1C2D-4C1E-B459-B60219FAB484}" type="datetimeFigureOut">
              <a:rPr lang="en-US" altLang="ko-KR"/>
              <a:t>10/1/2021</a:t>
            </a:fld>
            <a:endParaRPr/>
          </a:p>
        </p:txBody>
      </p:sp>
      <p:sp>
        <p:nvSpPr>
          <p:cNvPr id="6" name="layout3_shape4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" name="layout3_shape5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4BEDD84E-25D4-4983-8AA1-2863C96F08D9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4_shape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layout4_shape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  <a:p>
            <a:pPr lvl="1"/>
            <a:r>
              <a:rPr lang="ko-KR" altLang="en-US"/>
              <a:t>둘째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셋째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넷째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</p:txBody>
      </p:sp>
      <p:sp>
        <p:nvSpPr>
          <p:cNvPr id="5" name="layout4_shape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  <a:p>
            <a:pPr lvl="1"/>
            <a:r>
              <a:rPr lang="ko-KR" altLang="en-US"/>
              <a:t>둘째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셋째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넷째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</p:txBody>
      </p:sp>
      <p:sp>
        <p:nvSpPr>
          <p:cNvPr id="6" name="layout4_shape4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fld id="{FB30EDBD-1C2D-4C1E-B459-B60219FAB484}" type="datetimeFigureOut">
              <a:rPr lang="en-US" altLang="ko-KR"/>
              <a:t>10/1/2021</a:t>
            </a:fld>
            <a:endParaRPr/>
          </a:p>
        </p:txBody>
      </p:sp>
      <p:sp>
        <p:nvSpPr>
          <p:cNvPr id="7" name="layout4_shape5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" name="layout4_shape6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4BEDD84E-25D4-4983-8AA1-2863C96F08D9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5_shape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layout5_shape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5" name="layout5_shape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  <a:p>
            <a:pPr lvl="1"/>
            <a:r>
              <a:rPr lang="ko-KR" altLang="en-US"/>
              <a:t>둘째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셋째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넷째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</p:txBody>
      </p:sp>
      <p:sp>
        <p:nvSpPr>
          <p:cNvPr id="6" name="layout5_shape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7" name="layout5_shape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  <a:p>
            <a:pPr lvl="1"/>
            <a:r>
              <a:rPr lang="ko-KR" altLang="en-US"/>
              <a:t>둘째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셋째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넷째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</p:txBody>
      </p:sp>
      <p:sp>
        <p:nvSpPr>
          <p:cNvPr id="8" name="layout5_shape6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fld id="{FB30EDBD-1C2D-4C1E-B459-B60219FAB484}" type="datetimeFigureOut">
              <a:rPr lang="en-US" altLang="ko-KR"/>
              <a:t>10/1/2021</a:t>
            </a:fld>
            <a:endParaRPr/>
          </a:p>
        </p:txBody>
      </p:sp>
      <p:sp>
        <p:nvSpPr>
          <p:cNvPr id="9" name="layout5_shape7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" name="layout5_shape8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4BEDD84E-25D4-4983-8AA1-2863C96F08D9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6_shape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layout6_shape2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fld id="{FB30EDBD-1C2D-4C1E-B459-B60219FAB484}" type="datetimeFigureOut">
              <a:rPr lang="en-US" altLang="ko-KR"/>
              <a:t>10/1/2021</a:t>
            </a:fld>
            <a:endParaRPr/>
          </a:p>
        </p:txBody>
      </p:sp>
      <p:sp>
        <p:nvSpPr>
          <p:cNvPr id="5" name="layout6_shape3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" name="layout6_shape4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4BEDD84E-25D4-4983-8AA1-2863C96F08D9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7_shape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fld id="{FB30EDBD-1C2D-4C1E-B459-B60219FAB484}" type="datetimeFigureOut">
              <a:rPr lang="en-US" altLang="ko-KR" sz="1200">
                <a:solidFill>
                  <a:schemeClr val="tx1">
                    <a:tint val="75000"/>
                  </a:schemeClr>
                </a:solidFill>
              </a:rPr>
              <a:t>10/1/2021</a:t>
            </a:fld>
            <a:endParaRPr sz="1200">
              <a:solidFill>
                <a:schemeClr val="tx1">
                  <a:tint val="75000"/>
                </a:schemeClr>
              </a:solidFill>
            </a:endParaRPr>
          </a:p>
        </p:txBody>
      </p:sp>
      <p:sp>
        <p:nvSpPr>
          <p:cNvPr id="4" name="layout7_shape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endParaRPr sz="1200">
              <a:solidFill>
                <a:schemeClr val="tx1">
                  <a:tint val="75000"/>
                </a:schemeClr>
              </a:solidFill>
            </a:endParaRPr>
          </a:p>
        </p:txBody>
      </p:sp>
      <p:sp>
        <p:nvSpPr>
          <p:cNvPr id="5" name="layout7_shape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/>
            <a:fld id="{4BEDD84E-25D4-4983-8AA1-2863C96F08D9}" type="slidenum">
              <a:rPr lang="ko-KR" sz="1200">
                <a:solidFill>
                  <a:schemeClr val="tx1">
                    <a:tint val="75000"/>
                  </a:schemeClr>
                </a:solidFill>
              </a:rPr>
              <a:t>‹#›</a:t>
            </a:fld>
            <a:endParaRPr sz="1200">
              <a:solidFill>
                <a:schemeClr val="tx1">
                  <a:tint val="75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8_shape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layout8_shape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  <a:p>
            <a:pPr lvl="1"/>
            <a:r>
              <a:rPr lang="ko-KR" altLang="en-US"/>
              <a:t>둘째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셋째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넷째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</p:txBody>
      </p:sp>
      <p:sp>
        <p:nvSpPr>
          <p:cNvPr id="5" name="layout8_shape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6" name="layout8_shape4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fld id="{FB30EDBD-1C2D-4C1E-B459-B60219FAB484}" type="datetimeFigureOut">
              <a:rPr lang="en-US" altLang="ko-KR"/>
              <a:t>10/1/2021</a:t>
            </a:fld>
            <a:endParaRPr/>
          </a:p>
        </p:txBody>
      </p:sp>
      <p:sp>
        <p:nvSpPr>
          <p:cNvPr id="7" name="layout8_shape5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" name="layout8_shape6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4BEDD84E-25D4-4983-8AA1-2863C96F08D9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9_shape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layout9_shape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/>
          </a:p>
        </p:txBody>
      </p:sp>
      <p:sp>
        <p:nvSpPr>
          <p:cNvPr id="5" name="layout9_shape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6" name="layout9_shape4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fld id="{FB30EDBD-1C2D-4C1E-B459-B60219FAB484}" type="datetimeFigureOut">
              <a:rPr lang="en-US" altLang="ko-KR"/>
              <a:t>10/1/2021</a:t>
            </a:fld>
            <a:endParaRPr/>
          </a:p>
        </p:txBody>
      </p:sp>
      <p:sp>
        <p:nvSpPr>
          <p:cNvPr id="7" name="layout9_shape5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" name="layout9_shape6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4BEDD84E-25D4-4983-8AA1-2863C96F08D9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ster1_shape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lIns="91440" tIns="45720" rIns="91440" bIns="45720" anchor="ctr"/>
          <a:lstStyle/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master1_shape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lIns="91440" tIns="45720" rIns="91440" bIns="45720"/>
          <a:lstStyle/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  <a:p>
            <a:pPr lvl="1"/>
            <a:r>
              <a:rPr lang="ko-KR" altLang="en-US"/>
              <a:t>둘째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셋째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넷째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</p:txBody>
      </p:sp>
      <p:sp>
        <p:nvSpPr>
          <p:cNvPr id="5" name="master1_shape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fld id="{FB30EDBD-1C2D-4C1E-B459-B60219FAB484}" type="datetimeFigureOut">
              <a:rPr lang="en-US" altLang="ko-KR" sz="1200">
                <a:solidFill>
                  <a:schemeClr val="tx1">
                    <a:tint val="75000"/>
                  </a:schemeClr>
                </a:solidFill>
              </a:rPr>
              <a:t>10/1/2021</a:t>
            </a:fld>
            <a:endParaRPr sz="1200">
              <a:solidFill>
                <a:schemeClr val="tx1">
                  <a:tint val="75000"/>
                </a:schemeClr>
              </a:solidFill>
            </a:endParaRPr>
          </a:p>
        </p:txBody>
      </p:sp>
      <p:sp>
        <p:nvSpPr>
          <p:cNvPr id="6" name="master1_shape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endParaRPr sz="1200">
              <a:solidFill>
                <a:schemeClr val="tx1">
                  <a:tint val="75000"/>
                </a:schemeClr>
              </a:solidFill>
            </a:endParaRPr>
          </a:p>
        </p:txBody>
      </p:sp>
      <p:sp>
        <p:nvSpPr>
          <p:cNvPr id="7" name="master1_shape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/>
            <a:fld id="{4BEDD84E-25D4-4983-8AA1-2863C96F08D9}" type="slidenum">
              <a:rPr lang="ko-KR" sz="1200">
                <a:solidFill>
                  <a:schemeClr val="tx1">
                    <a:tint val="75000"/>
                  </a:schemeClr>
                </a:solidFill>
              </a:rPr>
              <a:t>‹#›</a:t>
            </a:fld>
            <a:endParaRPr sz="1200">
              <a:solidFill>
                <a:schemeClr val="tx1">
                  <a:tint val="75000"/>
                </a:scheme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xStyles>
    <p:titleStyle>
      <a:lvl1pPr algn="l" defTabSz="914400" latinLnBrk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latinLnBrk="1">
        <a:lnSpc>
          <a:spcPct val="90000"/>
        </a:lnSpc>
        <a:spcBef>
          <a:spcPts val="1000"/>
        </a:spcBef>
        <a:buFont typeface="Arial" pitchFamily="2" charset="2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latinLnBrk="1">
        <a:lnSpc>
          <a:spcPct val="90000"/>
        </a:lnSpc>
        <a:spcBef>
          <a:spcPts val="500"/>
        </a:spcBef>
        <a:buFont typeface="Arial" pitchFamily="2" charset="2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latinLnBrk="1">
        <a:lnSpc>
          <a:spcPct val="90000"/>
        </a:lnSpc>
        <a:spcBef>
          <a:spcPts val="500"/>
        </a:spcBef>
        <a:buFont typeface="Arial" pitchFamily="2" charset="2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latinLnBrk="1">
        <a:lnSpc>
          <a:spcPct val="90000"/>
        </a:lnSpc>
        <a:spcBef>
          <a:spcPts val="500"/>
        </a:spcBef>
        <a:buFont typeface="Arial" pitchFamily="2" charset="2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latinLnBrk="1">
        <a:lnSpc>
          <a:spcPct val="90000"/>
        </a:lnSpc>
        <a:spcBef>
          <a:spcPts val="500"/>
        </a:spcBef>
        <a:buFont typeface="Arial" pitchFamily="2" charset="2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latinLnBrk="1">
        <a:lnSpc>
          <a:spcPct val="90000"/>
        </a:lnSpc>
        <a:spcBef>
          <a:spcPts val="500"/>
        </a:spcBef>
        <a:buFont typeface="Arial" pitchFamily="2" charset="2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latinLnBrk="1">
        <a:lnSpc>
          <a:spcPct val="90000"/>
        </a:lnSpc>
        <a:spcBef>
          <a:spcPts val="500"/>
        </a:spcBef>
        <a:buFont typeface="Arial" pitchFamily="2" charset="2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latinLnBrk="1">
        <a:lnSpc>
          <a:spcPct val="90000"/>
        </a:lnSpc>
        <a:spcBef>
          <a:spcPts val="500"/>
        </a:spcBef>
        <a:buFont typeface="Arial" pitchFamily="2" charset="2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latinLnBrk="1">
        <a:lnSpc>
          <a:spcPct val="90000"/>
        </a:lnSpc>
        <a:spcBef>
          <a:spcPts val="500"/>
        </a:spcBef>
        <a:buFont typeface="Arial" pitchFamily="2" charset="2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.png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lide1_picture1" descr="AI Can Help Scientists Find a Covid-19 Vaccine | WIRED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1278" b="68889" l="18417" r="80958">
                        <a14:foregroundMark x1="20167" y1="45500" x2="21667" y2="46333"/>
                        <a14:foregroundMark x1="18792" y1="55444" x2="18792" y2="55444"/>
                        <a14:foregroundMark x1="18417" y1="51111" x2="18417" y2="51111"/>
                        <a14:foregroundMark x1="56583" y1="46222" x2="67875" y2="50222"/>
                        <a14:foregroundMark x1="78750" y1="45722" x2="78750" y2="45722"/>
                        <a14:foregroundMark x1="80958" y1="45222" x2="80958" y2="45222"/>
                        <a14:foregroundMark x1="58167" y1="61556" x2="58167" y2="61556"/>
                        <a14:backgroundMark x1="29917" y1="34389" x2="29917" y2="34389"/>
                        <a14:backgroundMark x1="39000" y1="37500" x2="39000" y2="37500"/>
                        <a14:backgroundMark x1="21500" y1="42500" x2="21500" y2="42500"/>
                        <a14:backgroundMark x1="37500" y1="63944" x2="37500" y2="63944"/>
                        <a14:backgroundMark x1="40208" y1="60944" x2="40208" y2="60944"/>
                        <a14:backgroundMark x1="54625" y1="51722" x2="54625" y2="51722"/>
                        <a14:backgroundMark x1="57583" y1="38778" x2="57583" y2="38778"/>
                        <a14:backgroundMark x1="19833" y1="53722" x2="19833" y2="53722"/>
                        <a14:backgroundMark x1="34042" y1="65833" x2="34042" y2="65833"/>
                      </a14:backgroundRemoval>
                    </a14:imgEffect>
                  </a14:imgLayer>
                </a14:imgProps>
              </a:ext>
            </a:extLst>
          </a:blip>
          <a:srcRect l="15800" t="26589" r="15472" b="26383"/>
          <a:stretch>
            <a:fillRect/>
          </a:stretch>
        </p:blipFill>
        <p:spPr>
          <a:xfrm>
            <a:off x="7552231" y="2636912"/>
            <a:ext cx="3086924" cy="1584176"/>
          </a:xfrm>
          <a:prstGeom prst="rect">
            <a:avLst/>
          </a:prstGeom>
          <a:noFill/>
        </p:spPr>
      </p:pic>
      <p:sp>
        <p:nvSpPr>
          <p:cNvPr id="4" name="slide1_shape1"/>
          <p:cNvSpPr/>
          <p:nvPr/>
        </p:nvSpPr>
        <p:spPr>
          <a:xfrm>
            <a:off x="2265288" y="3167390"/>
            <a:ext cx="491083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sz="28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코로나</a:t>
            </a:r>
            <a:r>
              <a:rPr lang="en-US" altLang="ko-KR" sz="28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19</a:t>
            </a:r>
            <a:r>
              <a:rPr lang="ko-KR" altLang="en-US" sz="28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</a:t>
            </a:r>
            <a:r>
              <a:rPr lang="en-US" altLang="en-US" sz="28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8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따른</a:t>
            </a:r>
            <a:r>
              <a:rPr lang="en-US" altLang="en-US" sz="28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8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생활</a:t>
            </a:r>
            <a:r>
              <a:rPr lang="en-US" altLang="en-US" sz="28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8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양상</a:t>
            </a:r>
            <a:r>
              <a:rPr lang="en-US" altLang="en-US" sz="28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8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변화</a:t>
            </a:r>
          </a:p>
        </p:txBody>
      </p:sp>
      <p:sp>
        <p:nvSpPr>
          <p:cNvPr id="6" name="slide1_shape1">
            <a:extLst>
              <a:ext uri="{FF2B5EF4-FFF2-40B4-BE49-F238E27FC236}">
                <a16:creationId xmlns:a16="http://schemas.microsoft.com/office/drawing/2014/main" id="{94388478-0BCD-4B61-A037-D38771146C30}"/>
              </a:ext>
            </a:extLst>
          </p:cNvPr>
          <p:cNvSpPr/>
          <p:nvPr/>
        </p:nvSpPr>
        <p:spPr>
          <a:xfrm>
            <a:off x="8976320" y="5661248"/>
            <a:ext cx="298168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2400" kern="12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211001 </a:t>
            </a:r>
            <a:r>
              <a: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스파게티팀</a:t>
            </a:r>
          </a:p>
        </p:txBody>
      </p:sp>
      <p:sp>
        <p:nvSpPr>
          <p:cNvPr id="7" name="slide1_shape1">
            <a:extLst>
              <a:ext uri="{FF2B5EF4-FFF2-40B4-BE49-F238E27FC236}">
                <a16:creationId xmlns:a16="http://schemas.microsoft.com/office/drawing/2014/main" id="{02AF12D1-6113-44B7-8075-71920077E8A0}"/>
              </a:ext>
            </a:extLst>
          </p:cNvPr>
          <p:cNvSpPr/>
          <p:nvPr/>
        </p:nvSpPr>
        <p:spPr>
          <a:xfrm>
            <a:off x="9069138" y="6122913"/>
            <a:ext cx="259228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sz="1600" kern="12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김범중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정진우 </a:t>
            </a:r>
            <a:r>
              <a:rPr lang="ko-KR" altLang="en-US" sz="1600" kern="12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가채원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윤진훈</a:t>
            </a:r>
            <a:endParaRPr lang="ko-KR" altLang="en-US" sz="1600" kern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10_shape1"/>
          <p:cNvSpPr/>
          <p:nvPr/>
        </p:nvSpPr>
        <p:spPr>
          <a:xfrm>
            <a:off x="2742620" y="3198167"/>
            <a:ext cx="670676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2-2 </a:t>
            </a:r>
            <a:r>
              <a: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코로나</a:t>
            </a:r>
            <a:r>
              <a:rPr lang="en-US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kern="12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확진자</a:t>
            </a:r>
            <a:r>
              <a:rPr lang="en-US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증감과</a:t>
            </a:r>
            <a:r>
              <a:rPr lang="en-US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지하철</a:t>
            </a:r>
            <a:r>
              <a:rPr lang="en-US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kern="12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승객수</a:t>
            </a:r>
            <a:r>
              <a:rPr lang="en-US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변화</a:t>
            </a:r>
            <a:endParaRPr sz="2400" kern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lide13_picture1" descr="이미지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846198" y="1631008"/>
            <a:ext cx="8499604" cy="3595984"/>
          </a:xfrm>
          <a:prstGeom prst="rect">
            <a:avLst/>
          </a:prstGeom>
        </p:spPr>
      </p:pic>
      <p:pic>
        <p:nvPicPr>
          <p:cNvPr id="7" name="nppt_16329904373902507" descr="이미지"/>
          <p:cNvPicPr>
            <a:picLocks noChangeAspect="1"/>
          </p:cNvPicPr>
          <p:nvPr/>
        </p:nvPicPr>
        <p:blipFill rotWithShape="1">
          <a:blip r:embed="rId3" cstate="print"/>
          <a:srcRect r="2443"/>
          <a:stretch/>
        </p:blipFill>
        <p:spPr>
          <a:xfrm>
            <a:off x="8472264" y="4797152"/>
            <a:ext cx="3414200" cy="1815218"/>
          </a:xfrm>
          <a:prstGeom prst="rect">
            <a:avLst/>
          </a:prstGeom>
        </p:spPr>
      </p:pic>
      <p:sp>
        <p:nvSpPr>
          <p:cNvPr id="8" name="slide11_shape3">
            <a:extLst>
              <a:ext uri="{FF2B5EF4-FFF2-40B4-BE49-F238E27FC236}">
                <a16:creationId xmlns:a16="http://schemas.microsoft.com/office/drawing/2014/main" id="{95AD8A0C-EC95-45E5-A93E-39140167E001}"/>
              </a:ext>
            </a:extLst>
          </p:cNvPr>
          <p:cNvSpPr/>
          <p:nvPr/>
        </p:nvSpPr>
        <p:spPr>
          <a:xfrm>
            <a:off x="1431399" y="396506"/>
            <a:ext cx="470192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914400" latinLnBrk="1"/>
            <a:r>
              <a:rPr lang="en-US" altLang="ko-KR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2-2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코로나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확진자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증감에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따른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지하철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승객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변화</a:t>
            </a:r>
            <a:endParaRPr sz="1600" kern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9" name="slide1_picture1" descr="AI Can Help Scientists Find a Covid-19 Vaccine | WIRED">
            <a:extLst>
              <a:ext uri="{FF2B5EF4-FFF2-40B4-BE49-F238E27FC236}">
                <a16:creationId xmlns:a16="http://schemas.microsoft.com/office/drawing/2014/main" id="{151AD08A-54C4-4586-9A5B-5179581773B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1278" b="68889" l="18417" r="80958">
                        <a14:foregroundMark x1="20167" y1="45500" x2="21667" y2="46333"/>
                        <a14:foregroundMark x1="18792" y1="55444" x2="18792" y2="55444"/>
                        <a14:foregroundMark x1="18417" y1="51111" x2="18417" y2="51111"/>
                        <a14:foregroundMark x1="56583" y1="46222" x2="67875" y2="50222"/>
                        <a14:foregroundMark x1="78750" y1="45722" x2="78750" y2="45722"/>
                        <a14:foregroundMark x1="80958" y1="45222" x2="80958" y2="45222"/>
                        <a14:foregroundMark x1="58167" y1="61556" x2="58167" y2="61556"/>
                        <a14:backgroundMark x1="29917" y1="34389" x2="29917" y2="34389"/>
                        <a14:backgroundMark x1="39000" y1="37500" x2="39000" y2="37500"/>
                        <a14:backgroundMark x1="21500" y1="42500" x2="21500" y2="42500"/>
                        <a14:backgroundMark x1="37500" y1="63944" x2="37500" y2="63944"/>
                        <a14:backgroundMark x1="40208" y1="60944" x2="40208" y2="60944"/>
                        <a14:backgroundMark x1="54625" y1="51722" x2="54625" y2="51722"/>
                        <a14:backgroundMark x1="57583" y1="38778" x2="57583" y2="38778"/>
                        <a14:backgroundMark x1="19833" y1="53722" x2="19833" y2="53722"/>
                        <a14:backgroundMark x1="34042" y1="65833" x2="34042" y2="65833"/>
                      </a14:backgroundRemoval>
                    </a14:imgEffect>
                  </a14:imgLayer>
                </a14:imgProps>
              </a:ext>
            </a:extLst>
          </a:blip>
          <a:srcRect l="15800" t="26589" r="15472" b="26383"/>
          <a:stretch>
            <a:fillRect/>
          </a:stretch>
        </p:blipFill>
        <p:spPr>
          <a:xfrm>
            <a:off x="119336" y="249848"/>
            <a:ext cx="1231262" cy="63187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8862221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11_shape3">
            <a:extLst>
              <a:ext uri="{FF2B5EF4-FFF2-40B4-BE49-F238E27FC236}">
                <a16:creationId xmlns:a16="http://schemas.microsoft.com/office/drawing/2014/main" id="{4F671940-96F2-4081-8DB7-213893FE4FBB}"/>
              </a:ext>
            </a:extLst>
          </p:cNvPr>
          <p:cNvSpPr/>
          <p:nvPr/>
        </p:nvSpPr>
        <p:spPr>
          <a:xfrm>
            <a:off x="1431399" y="396506"/>
            <a:ext cx="469712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914400" latinLnBrk="1"/>
            <a:r>
              <a:rPr lang="en-US" altLang="ko-KR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2-2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코로나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확진자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증감에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따른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지하철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승객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변화</a:t>
            </a:r>
            <a:endParaRPr sz="1600" kern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9" name="slide1_picture1" descr="AI Can Help Scientists Find a Covid-19 Vaccine | WIRED">
            <a:extLst>
              <a:ext uri="{FF2B5EF4-FFF2-40B4-BE49-F238E27FC236}">
                <a16:creationId xmlns:a16="http://schemas.microsoft.com/office/drawing/2014/main" id="{9396A583-ACC0-42DD-B87E-A5BEF1BF771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1278" b="68889" l="18417" r="80958">
                        <a14:foregroundMark x1="20167" y1="45500" x2="21667" y2="46333"/>
                        <a14:foregroundMark x1="18792" y1="55444" x2="18792" y2="55444"/>
                        <a14:foregroundMark x1="18417" y1="51111" x2="18417" y2="51111"/>
                        <a14:foregroundMark x1="56583" y1="46222" x2="67875" y2="50222"/>
                        <a14:foregroundMark x1="78750" y1="45722" x2="78750" y2="45722"/>
                        <a14:foregroundMark x1="80958" y1="45222" x2="80958" y2="45222"/>
                        <a14:foregroundMark x1="58167" y1="61556" x2="58167" y2="61556"/>
                        <a14:backgroundMark x1="29917" y1="34389" x2="29917" y2="34389"/>
                        <a14:backgroundMark x1="39000" y1="37500" x2="39000" y2="37500"/>
                        <a14:backgroundMark x1="21500" y1="42500" x2="21500" y2="42500"/>
                        <a14:backgroundMark x1="37500" y1="63944" x2="37500" y2="63944"/>
                        <a14:backgroundMark x1="40208" y1="60944" x2="40208" y2="60944"/>
                        <a14:backgroundMark x1="54625" y1="51722" x2="54625" y2="51722"/>
                        <a14:backgroundMark x1="57583" y1="38778" x2="57583" y2="38778"/>
                        <a14:backgroundMark x1="19833" y1="53722" x2="19833" y2="53722"/>
                        <a14:backgroundMark x1="34042" y1="65833" x2="34042" y2="65833"/>
                      </a14:backgroundRemoval>
                    </a14:imgEffect>
                  </a14:imgLayer>
                </a14:imgProps>
              </a:ext>
            </a:extLst>
          </a:blip>
          <a:srcRect l="15800" t="26589" r="15472" b="26383"/>
          <a:stretch>
            <a:fillRect/>
          </a:stretch>
        </p:blipFill>
        <p:spPr>
          <a:xfrm>
            <a:off x="119336" y="249848"/>
            <a:ext cx="1231262" cy="631870"/>
          </a:xfrm>
          <a:prstGeom prst="rect">
            <a:avLst/>
          </a:prstGeom>
          <a:noFill/>
        </p:spPr>
      </p:pic>
      <p:pic>
        <p:nvPicPr>
          <p:cNvPr id="6" name="slide14_picture1" descr="이미지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348926" y="1412776"/>
            <a:ext cx="8578848" cy="3644570"/>
          </a:xfrm>
          <a:prstGeom prst="rect">
            <a:avLst/>
          </a:prstGeom>
        </p:spPr>
      </p:pic>
      <p:pic>
        <p:nvPicPr>
          <p:cNvPr id="7" name="nppt_16329904373902218" descr="이미지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7464152" y="4775972"/>
            <a:ext cx="4582220" cy="191818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15_shape1"/>
          <p:cNvSpPr/>
          <p:nvPr/>
        </p:nvSpPr>
        <p:spPr>
          <a:xfrm>
            <a:off x="3145974" y="3198167"/>
            <a:ext cx="590005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2-3 </a:t>
            </a:r>
            <a:r>
              <a: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코로나</a:t>
            </a:r>
            <a:r>
              <a:rPr lang="en-US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kern="12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확진자</a:t>
            </a:r>
            <a:r>
              <a:rPr lang="en-US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증감과</a:t>
            </a:r>
            <a:r>
              <a:rPr lang="en-US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온라인</a:t>
            </a:r>
            <a:r>
              <a:rPr lang="en-US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거래액</a:t>
            </a:r>
            <a:endParaRPr sz="2400" kern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72D7C3D1-B605-4AB2-A6B5-2DE993405D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2604" y="980728"/>
            <a:ext cx="5726792" cy="2680282"/>
          </a:xfrm>
          <a:prstGeom prst="rect">
            <a:avLst/>
          </a:prstGeom>
        </p:spPr>
      </p:pic>
      <p:sp>
        <p:nvSpPr>
          <p:cNvPr id="4" name="slide11_shape3">
            <a:extLst>
              <a:ext uri="{FF2B5EF4-FFF2-40B4-BE49-F238E27FC236}">
                <a16:creationId xmlns:a16="http://schemas.microsoft.com/office/drawing/2014/main" id="{12DAEBB9-59D2-4AFD-AAE6-134A02288A51}"/>
              </a:ext>
            </a:extLst>
          </p:cNvPr>
          <p:cNvSpPr/>
          <p:nvPr/>
        </p:nvSpPr>
        <p:spPr>
          <a:xfrm>
            <a:off x="1431399" y="396506"/>
            <a:ext cx="356219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2-3 </a:t>
            </a:r>
            <a:r>
              <a:rPr lang="ko-KR" altLang="en-US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코로나 </a:t>
            </a:r>
            <a:r>
              <a:rPr lang="ko-KR" altLang="en-US" sz="16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확진자</a:t>
            </a:r>
            <a:r>
              <a:rPr lang="ko-KR" altLang="en-US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증감과 온라인 </a:t>
            </a:r>
            <a:r>
              <a:rPr lang="ko-KR" altLang="en-US" sz="16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거래액</a:t>
            </a:r>
            <a:endParaRPr lang="ko-KR" altLang="en-US" sz="16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6" name="slide1_picture1" descr="AI Can Help Scientists Find a Covid-19 Vaccine | WIRED">
            <a:extLst>
              <a:ext uri="{FF2B5EF4-FFF2-40B4-BE49-F238E27FC236}">
                <a16:creationId xmlns:a16="http://schemas.microsoft.com/office/drawing/2014/main" id="{5E9F72D6-7899-42F0-A51E-DCCA0E62D39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1278" b="68889" l="18417" r="80958">
                        <a14:foregroundMark x1="20167" y1="45500" x2="21667" y2="46333"/>
                        <a14:foregroundMark x1="18792" y1="55444" x2="18792" y2="55444"/>
                        <a14:foregroundMark x1="18417" y1="51111" x2="18417" y2="51111"/>
                        <a14:foregroundMark x1="56583" y1="46222" x2="67875" y2="50222"/>
                        <a14:foregroundMark x1="78750" y1="45722" x2="78750" y2="45722"/>
                        <a14:foregroundMark x1="80958" y1="45222" x2="80958" y2="45222"/>
                        <a14:foregroundMark x1="58167" y1="61556" x2="58167" y2="61556"/>
                        <a14:backgroundMark x1="29917" y1="34389" x2="29917" y2="34389"/>
                        <a14:backgroundMark x1="39000" y1="37500" x2="39000" y2="37500"/>
                        <a14:backgroundMark x1="21500" y1="42500" x2="21500" y2="42500"/>
                        <a14:backgroundMark x1="37500" y1="63944" x2="37500" y2="63944"/>
                        <a14:backgroundMark x1="40208" y1="60944" x2="40208" y2="60944"/>
                        <a14:backgroundMark x1="54625" y1="51722" x2="54625" y2="51722"/>
                        <a14:backgroundMark x1="57583" y1="38778" x2="57583" y2="38778"/>
                        <a14:backgroundMark x1="19833" y1="53722" x2="19833" y2="53722"/>
                        <a14:backgroundMark x1="34042" y1="65833" x2="34042" y2="65833"/>
                      </a14:backgroundRemoval>
                    </a14:imgEffect>
                  </a14:imgLayer>
                </a14:imgProps>
              </a:ext>
            </a:extLst>
          </a:blip>
          <a:srcRect l="15800" t="26589" r="15472" b="26383"/>
          <a:stretch>
            <a:fillRect/>
          </a:stretch>
        </p:blipFill>
        <p:spPr>
          <a:xfrm>
            <a:off x="119336" y="249848"/>
            <a:ext cx="1231262" cy="631870"/>
          </a:xfrm>
          <a:prstGeom prst="rect">
            <a:avLst/>
          </a:prstGeom>
          <a:noFill/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9FEC28B-1B50-461A-928D-070FFDE206C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3390" y="3811328"/>
            <a:ext cx="5648914" cy="2468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2554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17_shape2"/>
          <p:cNvSpPr/>
          <p:nvPr/>
        </p:nvSpPr>
        <p:spPr>
          <a:xfrm>
            <a:off x="2736518" y="5243291"/>
            <a:ext cx="847817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+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온라인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거래액</a:t>
            </a:r>
            <a:endParaRPr sz="1200"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algn="l" defTabSz="914400" latinLnBrk="1"/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           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그래프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y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값이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계속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증가하는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그래프만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그려지는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문제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0" algn="l" defTabSz="914400" latinLnBrk="1"/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           -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해결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  y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축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값을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확인하니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오름차순이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아님을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발견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문자형으로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인식</a:t>
            </a:r>
          </a:p>
          <a:p>
            <a:pPr marL="0" algn="l" defTabSz="914400" latinLnBrk="1"/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            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된다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판단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 info, </a:t>
            </a:r>
            <a:r>
              <a:rPr lang="en-US" altLang="ko-KR" sz="1200" kern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dtype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을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이용해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확인한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뒤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자료형을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변환해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해결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sz="1200"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slide11_shape3">
            <a:extLst>
              <a:ext uri="{FF2B5EF4-FFF2-40B4-BE49-F238E27FC236}">
                <a16:creationId xmlns:a16="http://schemas.microsoft.com/office/drawing/2014/main" id="{A2D04DBF-986B-4C99-94E9-610AAC694B76}"/>
              </a:ext>
            </a:extLst>
          </p:cNvPr>
          <p:cNvSpPr/>
          <p:nvPr/>
        </p:nvSpPr>
        <p:spPr>
          <a:xfrm>
            <a:off x="1431399" y="396506"/>
            <a:ext cx="218681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 </a:t>
            </a:r>
            <a:r>
              <a:rPr lang="ko-KR" altLang="en-US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중 주요 이슈</a:t>
            </a:r>
          </a:p>
        </p:txBody>
      </p:sp>
      <p:pic>
        <p:nvPicPr>
          <p:cNvPr id="6" name="slide1_picture1" descr="AI Can Help Scientists Find a Covid-19 Vaccine | WIRED">
            <a:extLst>
              <a:ext uri="{FF2B5EF4-FFF2-40B4-BE49-F238E27FC236}">
                <a16:creationId xmlns:a16="http://schemas.microsoft.com/office/drawing/2014/main" id="{1A327462-54E4-4FDF-A5E1-AB2ADBCB9D3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1278" b="68889" l="18417" r="80958">
                        <a14:foregroundMark x1="20167" y1="45500" x2="21667" y2="46333"/>
                        <a14:foregroundMark x1="18792" y1="55444" x2="18792" y2="55444"/>
                        <a14:foregroundMark x1="18417" y1="51111" x2="18417" y2="51111"/>
                        <a14:foregroundMark x1="56583" y1="46222" x2="67875" y2="50222"/>
                        <a14:foregroundMark x1="78750" y1="45722" x2="78750" y2="45722"/>
                        <a14:foregroundMark x1="80958" y1="45222" x2="80958" y2="45222"/>
                        <a14:foregroundMark x1="58167" y1="61556" x2="58167" y2="61556"/>
                        <a14:backgroundMark x1="29917" y1="34389" x2="29917" y2="34389"/>
                        <a14:backgroundMark x1="39000" y1="37500" x2="39000" y2="37500"/>
                        <a14:backgroundMark x1="21500" y1="42500" x2="21500" y2="42500"/>
                        <a14:backgroundMark x1="37500" y1="63944" x2="37500" y2="63944"/>
                        <a14:backgroundMark x1="40208" y1="60944" x2="40208" y2="60944"/>
                        <a14:backgroundMark x1="54625" y1="51722" x2="54625" y2="51722"/>
                        <a14:backgroundMark x1="57583" y1="38778" x2="57583" y2="38778"/>
                        <a14:backgroundMark x1="19833" y1="53722" x2="19833" y2="53722"/>
                        <a14:backgroundMark x1="34042" y1="65833" x2="34042" y2="65833"/>
                      </a14:backgroundRemoval>
                    </a14:imgEffect>
                  </a14:imgLayer>
                </a14:imgProps>
              </a:ext>
            </a:extLst>
          </a:blip>
          <a:srcRect l="15800" t="26589" r="15472" b="26383"/>
          <a:stretch>
            <a:fillRect/>
          </a:stretch>
        </p:blipFill>
        <p:spPr>
          <a:xfrm>
            <a:off x="119336" y="249848"/>
            <a:ext cx="1231262" cy="631870"/>
          </a:xfrm>
          <a:prstGeom prst="rect">
            <a:avLst/>
          </a:prstGeom>
          <a:noFill/>
        </p:spPr>
      </p:pic>
      <p:sp>
        <p:nvSpPr>
          <p:cNvPr id="8" name="slide17_shape2">
            <a:extLst>
              <a:ext uri="{FF2B5EF4-FFF2-40B4-BE49-F238E27FC236}">
                <a16:creationId xmlns:a16="http://schemas.microsoft.com/office/drawing/2014/main" id="{1B13ACAE-836D-4A36-B440-A0BD57795794}"/>
              </a:ext>
            </a:extLst>
          </p:cNvPr>
          <p:cNvSpPr/>
          <p:nvPr/>
        </p:nvSpPr>
        <p:spPr>
          <a:xfrm>
            <a:off x="2765755" y="1444954"/>
            <a:ext cx="847817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1200" kern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확진자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수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일별로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존재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상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숫자가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누적값이라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처리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필요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0" algn="l" defTabSz="914400" latinLnBrk="1"/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해결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해당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월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마지막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일을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잡아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차로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매달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확진자수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계산해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셋을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만들어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해결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0" algn="l" defTabSz="914400" latinLnBrk="1"/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만들어진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데이터셋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값을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코로나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라이브의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월별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확진자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수와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대조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비교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확인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9" name="slide17_shape2">
            <a:extLst>
              <a:ext uri="{FF2B5EF4-FFF2-40B4-BE49-F238E27FC236}">
                <a16:creationId xmlns:a16="http://schemas.microsoft.com/office/drawing/2014/main" id="{88A0D13A-BB05-4C31-B3C3-A94FC45DCB73}"/>
              </a:ext>
            </a:extLst>
          </p:cNvPr>
          <p:cNvSpPr/>
          <p:nvPr/>
        </p:nvSpPr>
        <p:spPr>
          <a:xfrm>
            <a:off x="2675423" y="2762410"/>
            <a:ext cx="865883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algn="l" defTabSz="914400" latinLnBrk="1">
              <a:buFontTx/>
              <a:buChar char="-"/>
            </a:pP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데이터셋에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결측값과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//N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으로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표현된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값이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존재해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처리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에러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algn="l" defTabSz="914400" latinLnBrk="1"/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해결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 map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을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이용해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특정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문자만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처리시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지정되지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않은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자료는 전부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NAN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값으로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변하는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문제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발생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 replace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를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이용해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해결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10" name="slide17_shape2">
            <a:extLst>
              <a:ext uri="{FF2B5EF4-FFF2-40B4-BE49-F238E27FC236}">
                <a16:creationId xmlns:a16="http://schemas.microsoft.com/office/drawing/2014/main" id="{061DA8B2-6F93-4EAC-9AEB-32C92169DEDE}"/>
              </a:ext>
            </a:extLst>
          </p:cNvPr>
          <p:cNvSpPr/>
          <p:nvPr/>
        </p:nvSpPr>
        <p:spPr>
          <a:xfrm>
            <a:off x="2790575" y="3765890"/>
            <a:ext cx="847817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+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지하철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승객수</a:t>
            </a:r>
            <a:endParaRPr sz="1200"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0" algn="l" defTabSz="914400" latinLnBrk="1"/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           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데이터가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일별로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정리되있어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월별로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정리가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필요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0" algn="l" defTabSz="914400" latinLnBrk="1"/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     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처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-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해결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날짜를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조건으로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지정하여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새로운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데이터셋을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만들어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해결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11" name="slide11_shape3">
            <a:extLst>
              <a:ext uri="{FF2B5EF4-FFF2-40B4-BE49-F238E27FC236}">
                <a16:creationId xmlns:a16="http://schemas.microsoft.com/office/drawing/2014/main" id="{D233EC4A-A870-43ED-8607-D7660E1391F4}"/>
              </a:ext>
            </a:extLst>
          </p:cNvPr>
          <p:cNvSpPr/>
          <p:nvPr/>
        </p:nvSpPr>
        <p:spPr>
          <a:xfrm>
            <a:off x="948071" y="1546054"/>
            <a:ext cx="15888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코로나 </a:t>
            </a:r>
            <a:r>
              <a:rPr lang="ko-KR" altLang="en-US" sz="16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확진자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수</a:t>
            </a:r>
          </a:p>
        </p:txBody>
      </p:sp>
      <p:sp>
        <p:nvSpPr>
          <p:cNvPr id="12" name="slide11_shape3">
            <a:extLst>
              <a:ext uri="{FF2B5EF4-FFF2-40B4-BE49-F238E27FC236}">
                <a16:creationId xmlns:a16="http://schemas.microsoft.com/office/drawing/2014/main" id="{28D35900-E97B-43D7-8B1F-407366E020C2}"/>
              </a:ext>
            </a:extLst>
          </p:cNvPr>
          <p:cNvSpPr/>
          <p:nvPr/>
        </p:nvSpPr>
        <p:spPr>
          <a:xfrm>
            <a:off x="1116363" y="4055565"/>
            <a:ext cx="140294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지하철 승객 수</a:t>
            </a:r>
          </a:p>
        </p:txBody>
      </p:sp>
      <p:sp>
        <p:nvSpPr>
          <p:cNvPr id="13" name="slide11_shape3">
            <a:extLst>
              <a:ext uri="{FF2B5EF4-FFF2-40B4-BE49-F238E27FC236}">
                <a16:creationId xmlns:a16="http://schemas.microsoft.com/office/drawing/2014/main" id="{76DC2E06-2B9C-4AE6-9BEB-3D5939B51EFC}"/>
              </a:ext>
            </a:extLst>
          </p:cNvPr>
          <p:cNvSpPr/>
          <p:nvPr/>
        </p:nvSpPr>
        <p:spPr>
          <a:xfrm>
            <a:off x="1116363" y="2885448"/>
            <a:ext cx="116570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공공 자전거</a:t>
            </a:r>
          </a:p>
        </p:txBody>
      </p:sp>
      <p:sp>
        <p:nvSpPr>
          <p:cNvPr id="14" name="slide11_shape3">
            <a:extLst>
              <a:ext uri="{FF2B5EF4-FFF2-40B4-BE49-F238E27FC236}">
                <a16:creationId xmlns:a16="http://schemas.microsoft.com/office/drawing/2014/main" id="{687A0477-1805-4653-A666-3A727057CB64}"/>
              </a:ext>
            </a:extLst>
          </p:cNvPr>
          <p:cNvSpPr/>
          <p:nvPr/>
        </p:nvSpPr>
        <p:spPr>
          <a:xfrm>
            <a:off x="1116363" y="5489513"/>
            <a:ext cx="135165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온라인 </a:t>
            </a:r>
            <a:r>
              <a:rPr lang="ko-KR" altLang="en-US" sz="16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거래액</a:t>
            </a:r>
            <a:endParaRPr lang="ko-KR" altLang="en-US" sz="16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019327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18_shape1"/>
          <p:cNvSpPr/>
          <p:nvPr/>
        </p:nvSpPr>
        <p:spPr>
          <a:xfrm>
            <a:off x="1847528" y="2963627"/>
            <a:ext cx="35509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각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항목별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더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많은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분석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요인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추가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5" name="slide18_shape1">
            <a:extLst>
              <a:ext uri="{FF2B5EF4-FFF2-40B4-BE49-F238E27FC236}">
                <a16:creationId xmlns:a16="http://schemas.microsoft.com/office/drawing/2014/main" id="{71752600-1B07-40D3-A9FD-1E788E9FD346}"/>
              </a:ext>
            </a:extLst>
          </p:cNvPr>
          <p:cNvSpPr/>
          <p:nvPr/>
        </p:nvSpPr>
        <p:spPr>
          <a:xfrm>
            <a:off x="1847528" y="3853842"/>
            <a:ext cx="824117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코로나와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매출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품목별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변화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요인을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분석할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수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있는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추가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6" name="slide18_shape1">
            <a:extLst>
              <a:ext uri="{FF2B5EF4-FFF2-40B4-BE49-F238E27FC236}">
                <a16:creationId xmlns:a16="http://schemas.microsoft.com/office/drawing/2014/main" id="{58ABC4FE-372C-4BF6-9AE3-7E59BF53378E}"/>
              </a:ext>
            </a:extLst>
          </p:cNvPr>
          <p:cNvSpPr/>
          <p:nvPr/>
        </p:nvSpPr>
        <p:spPr>
          <a:xfrm>
            <a:off x="1847528" y="4744056"/>
            <a:ext cx="824117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그래프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변화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시점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주요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뉴스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제목을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시각화</a:t>
            </a:r>
          </a:p>
        </p:txBody>
      </p:sp>
      <p:sp>
        <p:nvSpPr>
          <p:cNvPr id="7" name="slide18_shape1">
            <a:extLst>
              <a:ext uri="{FF2B5EF4-FFF2-40B4-BE49-F238E27FC236}">
                <a16:creationId xmlns:a16="http://schemas.microsoft.com/office/drawing/2014/main" id="{95C184C6-FA26-4225-903E-3EF4B11481B3}"/>
              </a:ext>
            </a:extLst>
          </p:cNvPr>
          <p:cNvSpPr/>
          <p:nvPr/>
        </p:nvSpPr>
        <p:spPr>
          <a:xfrm>
            <a:off x="1847528" y="2073412"/>
            <a:ext cx="824117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변화를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파악하기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쉽도록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코로나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확진자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그래프와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각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항목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그래프를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한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그래프로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완성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8" name="slide11_shape3">
            <a:extLst>
              <a:ext uri="{FF2B5EF4-FFF2-40B4-BE49-F238E27FC236}">
                <a16:creationId xmlns:a16="http://schemas.microsoft.com/office/drawing/2014/main" id="{89D187C6-AA14-4FCB-8E03-2ACA7EF35ECF}"/>
              </a:ext>
            </a:extLst>
          </p:cNvPr>
          <p:cNvSpPr/>
          <p:nvPr/>
        </p:nvSpPr>
        <p:spPr>
          <a:xfrm>
            <a:off x="1431399" y="396506"/>
            <a:ext cx="251863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914400" latinLnBrk="1"/>
            <a:r>
              <a:rPr lang="en-US" altLang="ko-KR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 </a:t>
            </a:r>
            <a:r>
              <a:rPr lang="ko-KR" altLang="en-US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개선 사항 </a:t>
            </a:r>
            <a:r>
              <a:rPr lang="en-US" altLang="ko-KR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(210930 </a:t>
            </a:r>
            <a:r>
              <a:rPr lang="ko-KR" altLang="en-US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기준</a:t>
            </a:r>
            <a:r>
              <a:rPr lang="en-US" altLang="ko-KR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sz="1600" kern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9" name="slide1_picture1" descr="AI Can Help Scientists Find a Covid-19 Vaccine | WIRED">
            <a:extLst>
              <a:ext uri="{FF2B5EF4-FFF2-40B4-BE49-F238E27FC236}">
                <a16:creationId xmlns:a16="http://schemas.microsoft.com/office/drawing/2014/main" id="{3D4A97F0-B85A-4FC8-A81D-D73258EE93E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1278" b="68889" l="18417" r="80958">
                        <a14:foregroundMark x1="20167" y1="45500" x2="21667" y2="46333"/>
                        <a14:foregroundMark x1="18792" y1="55444" x2="18792" y2="55444"/>
                        <a14:foregroundMark x1="18417" y1="51111" x2="18417" y2="51111"/>
                        <a14:foregroundMark x1="56583" y1="46222" x2="67875" y2="50222"/>
                        <a14:foregroundMark x1="78750" y1="45722" x2="78750" y2="45722"/>
                        <a14:foregroundMark x1="80958" y1="45222" x2="80958" y2="45222"/>
                        <a14:foregroundMark x1="58167" y1="61556" x2="58167" y2="61556"/>
                        <a14:backgroundMark x1="29917" y1="34389" x2="29917" y2="34389"/>
                        <a14:backgroundMark x1="39000" y1="37500" x2="39000" y2="37500"/>
                        <a14:backgroundMark x1="21500" y1="42500" x2="21500" y2="42500"/>
                        <a14:backgroundMark x1="37500" y1="63944" x2="37500" y2="63944"/>
                        <a14:backgroundMark x1="40208" y1="60944" x2="40208" y2="60944"/>
                        <a14:backgroundMark x1="54625" y1="51722" x2="54625" y2="51722"/>
                        <a14:backgroundMark x1="57583" y1="38778" x2="57583" y2="38778"/>
                        <a14:backgroundMark x1="19833" y1="53722" x2="19833" y2="53722"/>
                        <a14:backgroundMark x1="34042" y1="65833" x2="34042" y2="65833"/>
                      </a14:backgroundRemoval>
                    </a14:imgEffect>
                  </a14:imgLayer>
                </a14:imgProps>
              </a:ext>
            </a:extLst>
          </a:blip>
          <a:srcRect l="15800" t="26589" r="15472" b="26383"/>
          <a:stretch>
            <a:fillRect/>
          </a:stretch>
        </p:blipFill>
        <p:spPr>
          <a:xfrm>
            <a:off x="119336" y="249848"/>
            <a:ext cx="1231262" cy="63187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19_shape1"/>
          <p:cNvSpPr/>
          <p:nvPr/>
        </p:nvSpPr>
        <p:spPr>
          <a:xfrm>
            <a:off x="5404279" y="3044279"/>
            <a:ext cx="1383441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dist" defTabSz="914400" latinLnBrk="1"/>
            <a:r>
              <a:rPr lang="en-US" altLang="ko-KR" sz="4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Q&amp;A</a:t>
            </a:r>
            <a:endParaRPr sz="4400" kern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MEDI:GATE NEWS : 코로나19 1년이 지났는데…선별진료소 운영 법적 근거 없어 애매한 손실보상 기준">
            <a:extLst>
              <a:ext uri="{FF2B5EF4-FFF2-40B4-BE49-F238E27FC236}">
                <a16:creationId xmlns:a16="http://schemas.microsoft.com/office/drawing/2014/main" id="{177B3DED-8DE4-408D-8425-1899513C2BA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41" b="7841"/>
          <a:stretch/>
        </p:blipFill>
        <p:spPr bwMode="auto">
          <a:xfrm>
            <a:off x="1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F733A76C-4806-4844-8430-19194C4098DA}"/>
              </a:ext>
            </a:extLst>
          </p:cNvPr>
          <p:cNvSpPr/>
          <p:nvPr/>
        </p:nvSpPr>
        <p:spPr>
          <a:xfrm>
            <a:off x="-3418" y="-27384"/>
            <a:ext cx="12195417" cy="6885384"/>
          </a:xfrm>
          <a:prstGeom prst="rect">
            <a:avLst/>
          </a:prstGeom>
          <a:solidFill>
            <a:srgbClr val="1A1A1C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slide4_shape1"/>
          <p:cNvSpPr/>
          <p:nvPr/>
        </p:nvSpPr>
        <p:spPr>
          <a:xfrm>
            <a:off x="2699788" y="1747447"/>
            <a:ext cx="25922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defTabSz="914400" latinLnBrk="1"/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코로나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확진자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변화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추이</a:t>
            </a:r>
            <a:endParaRPr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slide4_shape2"/>
          <p:cNvSpPr/>
          <p:nvPr/>
        </p:nvSpPr>
        <p:spPr>
          <a:xfrm>
            <a:off x="3556145" y="473146"/>
            <a:ext cx="126095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sz="40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목차</a:t>
            </a:r>
            <a:endParaRPr sz="4000" kern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5CA78FD-5FE4-452B-824C-F5A0BBBF1C0A}"/>
              </a:ext>
            </a:extLst>
          </p:cNvPr>
          <p:cNvSpPr txBox="1"/>
          <p:nvPr/>
        </p:nvSpPr>
        <p:spPr>
          <a:xfrm>
            <a:off x="2201915" y="1199164"/>
            <a:ext cx="7920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endParaRPr lang="ko-KR" altLang="en-US" sz="5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028D5A4-849F-4C0F-8399-2EFA7FCD9A74}"/>
              </a:ext>
            </a:extLst>
          </p:cNvPr>
          <p:cNvSpPr txBox="1"/>
          <p:nvPr/>
        </p:nvSpPr>
        <p:spPr>
          <a:xfrm>
            <a:off x="2185698" y="2154837"/>
            <a:ext cx="7920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endParaRPr lang="ko-KR" altLang="en-US" sz="5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664AE352-A6A5-421A-A2BD-48C13376EA37}"/>
              </a:ext>
            </a:extLst>
          </p:cNvPr>
          <p:cNvGrpSpPr/>
          <p:nvPr/>
        </p:nvGrpSpPr>
        <p:grpSpPr>
          <a:xfrm>
            <a:off x="2748439" y="3099561"/>
            <a:ext cx="6374843" cy="461665"/>
            <a:chOff x="2640564" y="3411147"/>
            <a:chExt cx="6374843" cy="461665"/>
          </a:xfrm>
        </p:grpSpPr>
        <p:sp>
          <p:nvSpPr>
            <p:cNvPr id="14" name="slide4_shape1">
              <a:extLst>
                <a:ext uri="{FF2B5EF4-FFF2-40B4-BE49-F238E27FC236}">
                  <a16:creationId xmlns:a16="http://schemas.microsoft.com/office/drawing/2014/main" id="{6779DE7F-1D86-4ACB-851D-CB3DD042A28D}"/>
                </a:ext>
              </a:extLst>
            </p:cNvPr>
            <p:cNvSpPr/>
            <p:nvPr/>
          </p:nvSpPr>
          <p:spPr>
            <a:xfrm>
              <a:off x="3333328" y="3543785"/>
              <a:ext cx="5682079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4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코로나 </a:t>
              </a:r>
              <a:r>
                <a:rPr lang="ko-KR" altLang="en-US" sz="1400" dirty="0" err="1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확진자</a:t>
              </a:r>
              <a:r>
                <a:rPr lang="ko-KR" altLang="en-US" sz="14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증감과 공공자전거 이용객 수</a:t>
              </a:r>
              <a:r>
                <a:rPr lang="en-US" altLang="ko-KR" sz="14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, </a:t>
              </a:r>
              <a:r>
                <a:rPr lang="ko-KR" altLang="en-US" sz="14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이용 시간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36F7753-D59D-40D1-B786-D23B38A1F3D3}"/>
                </a:ext>
              </a:extLst>
            </p:cNvPr>
            <p:cNvSpPr txBox="1"/>
            <p:nvPr/>
          </p:nvSpPr>
          <p:spPr>
            <a:xfrm>
              <a:off x="2640564" y="3411147"/>
              <a:ext cx="792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2-1</a:t>
              </a:r>
              <a:endParaRPr lang="ko-KR" altLang="en-US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F91B6E7A-A3D9-402C-89E4-69C7D93EDD7D}"/>
              </a:ext>
            </a:extLst>
          </p:cNvPr>
          <p:cNvGrpSpPr/>
          <p:nvPr/>
        </p:nvGrpSpPr>
        <p:grpSpPr>
          <a:xfrm>
            <a:off x="2748439" y="3607425"/>
            <a:ext cx="6374843" cy="461665"/>
            <a:chOff x="2640564" y="3919011"/>
            <a:chExt cx="6374843" cy="461665"/>
          </a:xfrm>
        </p:grpSpPr>
        <p:sp>
          <p:nvSpPr>
            <p:cNvPr id="16" name="slide4_shape1">
              <a:extLst>
                <a:ext uri="{FF2B5EF4-FFF2-40B4-BE49-F238E27FC236}">
                  <a16:creationId xmlns:a16="http://schemas.microsoft.com/office/drawing/2014/main" id="{2ACF8F74-99F7-4743-BC3F-529735C4B763}"/>
                </a:ext>
              </a:extLst>
            </p:cNvPr>
            <p:cNvSpPr/>
            <p:nvPr/>
          </p:nvSpPr>
          <p:spPr>
            <a:xfrm>
              <a:off x="3333328" y="4051649"/>
              <a:ext cx="5682079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4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코로나 </a:t>
              </a:r>
              <a:r>
                <a:rPr lang="ko-KR" altLang="en-US" sz="1400" dirty="0" err="1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확진자</a:t>
              </a:r>
              <a:r>
                <a:rPr lang="ko-KR" altLang="en-US" sz="14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증감과 지하철 승객 수 변화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2E79C65-07BC-4B8E-9728-CD29BA5F0F35}"/>
                </a:ext>
              </a:extLst>
            </p:cNvPr>
            <p:cNvSpPr txBox="1"/>
            <p:nvPr/>
          </p:nvSpPr>
          <p:spPr>
            <a:xfrm>
              <a:off x="2640564" y="3919011"/>
              <a:ext cx="792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2-2</a:t>
              </a:r>
              <a:endParaRPr lang="ko-KR" altLang="en-US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352B302B-C03E-4610-AF04-E45BA274483F}"/>
              </a:ext>
            </a:extLst>
          </p:cNvPr>
          <p:cNvGrpSpPr/>
          <p:nvPr/>
        </p:nvGrpSpPr>
        <p:grpSpPr>
          <a:xfrm>
            <a:off x="2732222" y="4086219"/>
            <a:ext cx="6374843" cy="461665"/>
            <a:chOff x="2624347" y="4397805"/>
            <a:chExt cx="6374843" cy="461665"/>
          </a:xfrm>
        </p:grpSpPr>
        <p:sp>
          <p:nvSpPr>
            <p:cNvPr id="18" name="slide4_shape1">
              <a:extLst>
                <a:ext uri="{FF2B5EF4-FFF2-40B4-BE49-F238E27FC236}">
                  <a16:creationId xmlns:a16="http://schemas.microsoft.com/office/drawing/2014/main" id="{393B7647-FBA4-41A8-B518-457D99D45386}"/>
                </a:ext>
              </a:extLst>
            </p:cNvPr>
            <p:cNvSpPr/>
            <p:nvPr/>
          </p:nvSpPr>
          <p:spPr>
            <a:xfrm>
              <a:off x="3317111" y="4530443"/>
              <a:ext cx="5682079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4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코로나 </a:t>
              </a:r>
              <a:r>
                <a:rPr lang="ko-KR" altLang="en-US" sz="1400" dirty="0" err="1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확진자</a:t>
              </a:r>
              <a:r>
                <a:rPr lang="ko-KR" altLang="en-US" sz="14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증감과 온라인 </a:t>
              </a:r>
              <a:r>
                <a:rPr lang="ko-KR" altLang="en-US" sz="1400" dirty="0" err="1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거래액</a:t>
              </a:r>
              <a:endParaRPr lang="ko-KR" altLang="en-US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2AE6046-56F4-4524-82E5-36FF76DD2662}"/>
                </a:ext>
              </a:extLst>
            </p:cNvPr>
            <p:cNvSpPr txBox="1"/>
            <p:nvPr/>
          </p:nvSpPr>
          <p:spPr>
            <a:xfrm>
              <a:off x="2624347" y="4397805"/>
              <a:ext cx="792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2-3</a:t>
              </a:r>
              <a:endParaRPr lang="ko-KR" altLang="en-US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E418E243-252E-4AE7-B435-84E839EA8ED0}"/>
              </a:ext>
            </a:extLst>
          </p:cNvPr>
          <p:cNvSpPr txBox="1"/>
          <p:nvPr/>
        </p:nvSpPr>
        <p:spPr>
          <a:xfrm>
            <a:off x="2201914" y="4299286"/>
            <a:ext cx="7920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endParaRPr lang="ko-KR" altLang="en-US" sz="5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C67DE01-5A38-4100-AB19-C2DDA2742D64}"/>
              </a:ext>
            </a:extLst>
          </p:cNvPr>
          <p:cNvSpPr txBox="1"/>
          <p:nvPr/>
        </p:nvSpPr>
        <p:spPr>
          <a:xfrm>
            <a:off x="2185698" y="5101403"/>
            <a:ext cx="7920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</a:t>
            </a:r>
            <a:endParaRPr lang="ko-KR" altLang="en-US" sz="5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4" name="slide4_shape1">
            <a:extLst>
              <a:ext uri="{FF2B5EF4-FFF2-40B4-BE49-F238E27FC236}">
                <a16:creationId xmlns:a16="http://schemas.microsoft.com/office/drawing/2014/main" id="{711DE418-3DA8-47BC-A533-F9B0ED45B50F}"/>
              </a:ext>
            </a:extLst>
          </p:cNvPr>
          <p:cNvSpPr/>
          <p:nvPr/>
        </p:nvSpPr>
        <p:spPr>
          <a:xfrm>
            <a:off x="2675517" y="5590981"/>
            <a:ext cx="56820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개선 사항</a:t>
            </a:r>
          </a:p>
        </p:txBody>
      </p:sp>
      <p:sp>
        <p:nvSpPr>
          <p:cNvPr id="22" name="slide4_shape1">
            <a:extLst>
              <a:ext uri="{FF2B5EF4-FFF2-40B4-BE49-F238E27FC236}">
                <a16:creationId xmlns:a16="http://schemas.microsoft.com/office/drawing/2014/main" id="{83115DD1-0358-4553-A936-6789188A2FA4}"/>
              </a:ext>
            </a:extLst>
          </p:cNvPr>
          <p:cNvSpPr/>
          <p:nvPr/>
        </p:nvSpPr>
        <p:spPr>
          <a:xfrm>
            <a:off x="2699788" y="2678861"/>
            <a:ext cx="56820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코로나 </a:t>
            </a:r>
            <a:r>
              <a:rPr lang="ko-KR" altLang="en-US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확진자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증감에 따른 생활 양상 변화</a:t>
            </a:r>
          </a:p>
        </p:txBody>
      </p:sp>
      <p:sp>
        <p:nvSpPr>
          <p:cNvPr id="27" name="slide4_shape1">
            <a:extLst>
              <a:ext uri="{FF2B5EF4-FFF2-40B4-BE49-F238E27FC236}">
                <a16:creationId xmlns:a16="http://schemas.microsoft.com/office/drawing/2014/main" id="{A216BCC5-85D6-4601-A203-F5865D7852E0}"/>
              </a:ext>
            </a:extLst>
          </p:cNvPr>
          <p:cNvSpPr/>
          <p:nvPr/>
        </p:nvSpPr>
        <p:spPr>
          <a:xfrm>
            <a:off x="2675517" y="4827839"/>
            <a:ext cx="56820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프로젝트 중 주요 이슈</a:t>
            </a:r>
          </a:p>
        </p:txBody>
      </p:sp>
    </p:spTree>
    <p:extLst>
      <p:ext uri="{BB962C8B-B14F-4D97-AF65-F5344CB8AC3E}">
        <p14:creationId xmlns:p14="http://schemas.microsoft.com/office/powerpoint/2010/main" val="25885942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5_shape2"/>
          <p:cNvSpPr/>
          <p:nvPr/>
        </p:nvSpPr>
        <p:spPr>
          <a:xfrm>
            <a:off x="1441294" y="396506"/>
            <a:ext cx="242245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914400" latinLnBrk="1"/>
            <a:r>
              <a:rPr lang="en-US" altLang="ko-KR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코로나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확진자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변화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추이</a:t>
            </a:r>
            <a:endParaRPr sz="1600" kern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slide5_shape6"/>
          <p:cNvSpPr/>
          <p:nvPr/>
        </p:nvSpPr>
        <p:spPr>
          <a:xfrm>
            <a:off x="8648929" y="1562582"/>
            <a:ext cx="8804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sz="18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변화율</a:t>
            </a:r>
          </a:p>
        </p:txBody>
      </p:sp>
      <p:sp>
        <p:nvSpPr>
          <p:cNvPr id="13" name="slide5_shape7"/>
          <p:cNvSpPr/>
          <p:nvPr/>
        </p:nvSpPr>
        <p:spPr>
          <a:xfrm>
            <a:off x="2783632" y="1562582"/>
            <a:ext cx="8804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sz="18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변화량</a:t>
            </a:r>
          </a:p>
        </p:txBody>
      </p:sp>
      <p:pic>
        <p:nvPicPr>
          <p:cNvPr id="14" name="slide1_picture1" descr="AI Can Help Scientists Find a Covid-19 Vaccine | WIRED">
            <a:extLst>
              <a:ext uri="{FF2B5EF4-FFF2-40B4-BE49-F238E27FC236}">
                <a16:creationId xmlns:a16="http://schemas.microsoft.com/office/drawing/2014/main" id="{CE1ED495-AAB2-48BB-A06B-983F2800B4D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1278" b="68889" l="18417" r="80958">
                        <a14:foregroundMark x1="20167" y1="45500" x2="21667" y2="46333"/>
                        <a14:foregroundMark x1="18792" y1="55444" x2="18792" y2="55444"/>
                        <a14:foregroundMark x1="18417" y1="51111" x2="18417" y2="51111"/>
                        <a14:foregroundMark x1="56583" y1="46222" x2="67875" y2="50222"/>
                        <a14:foregroundMark x1="78750" y1="45722" x2="78750" y2="45722"/>
                        <a14:foregroundMark x1="80958" y1="45222" x2="80958" y2="45222"/>
                        <a14:foregroundMark x1="58167" y1="61556" x2="58167" y2="61556"/>
                        <a14:backgroundMark x1="29917" y1="34389" x2="29917" y2="34389"/>
                        <a14:backgroundMark x1="39000" y1="37500" x2="39000" y2="37500"/>
                        <a14:backgroundMark x1="21500" y1="42500" x2="21500" y2="42500"/>
                        <a14:backgroundMark x1="37500" y1="63944" x2="37500" y2="63944"/>
                        <a14:backgroundMark x1="40208" y1="60944" x2="40208" y2="60944"/>
                        <a14:backgroundMark x1="54625" y1="51722" x2="54625" y2="51722"/>
                        <a14:backgroundMark x1="57583" y1="38778" x2="57583" y2="38778"/>
                        <a14:backgroundMark x1="19833" y1="53722" x2="19833" y2="53722"/>
                        <a14:backgroundMark x1="34042" y1="65833" x2="34042" y2="65833"/>
                      </a14:backgroundRemoval>
                    </a14:imgEffect>
                  </a14:imgLayer>
                </a14:imgProps>
              </a:ext>
            </a:extLst>
          </a:blip>
          <a:srcRect l="15800" t="26589" r="15472" b="26383"/>
          <a:stretch>
            <a:fillRect/>
          </a:stretch>
        </p:blipFill>
        <p:spPr>
          <a:xfrm>
            <a:off x="119336" y="249848"/>
            <a:ext cx="1231262" cy="631870"/>
          </a:xfrm>
          <a:prstGeom prst="rect">
            <a:avLst/>
          </a:prstGeom>
          <a:noFill/>
        </p:spPr>
      </p:pic>
      <p:sp>
        <p:nvSpPr>
          <p:cNvPr id="16" name="slide5_shape4">
            <a:extLst>
              <a:ext uri="{FF2B5EF4-FFF2-40B4-BE49-F238E27FC236}">
                <a16:creationId xmlns:a16="http://schemas.microsoft.com/office/drawing/2014/main" id="{D06EEFE0-E86B-4CA4-B331-5476401D89F0}"/>
              </a:ext>
            </a:extLst>
          </p:cNvPr>
          <p:cNvSpPr/>
          <p:nvPr/>
        </p:nvSpPr>
        <p:spPr>
          <a:xfrm>
            <a:off x="9529401" y="6316524"/>
            <a:ext cx="266259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출처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코로나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라이브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국가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통계포털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</a:p>
        </p:txBody>
      </p:sp>
      <p:pic>
        <p:nvPicPr>
          <p:cNvPr id="15" name="nppt_16329904373902062" descr="이미지">
            <a:extLst>
              <a:ext uri="{FF2B5EF4-FFF2-40B4-BE49-F238E27FC236}">
                <a16:creationId xmlns:a16="http://schemas.microsoft.com/office/drawing/2014/main" id="{9FB48644-87C3-4B58-B491-767D03E04542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46501" y="2586740"/>
            <a:ext cx="6037531" cy="2527392"/>
          </a:xfrm>
          <a:prstGeom prst="rect">
            <a:avLst/>
          </a:prstGeom>
        </p:spPr>
      </p:pic>
      <p:pic>
        <p:nvPicPr>
          <p:cNvPr id="17" name="nppt_16329904373902387" descr="이미지">
            <a:extLst>
              <a:ext uri="{FF2B5EF4-FFF2-40B4-BE49-F238E27FC236}">
                <a16:creationId xmlns:a16="http://schemas.microsoft.com/office/drawing/2014/main" id="{EEA845E2-D495-47DB-A40A-2A1F25D0DB1A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6450206" y="2586740"/>
            <a:ext cx="5277918" cy="252739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6_shape1"/>
          <p:cNvSpPr/>
          <p:nvPr/>
        </p:nvSpPr>
        <p:spPr>
          <a:xfrm>
            <a:off x="2045532" y="3198167"/>
            <a:ext cx="810093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2-1) </a:t>
            </a:r>
            <a:r>
              <a: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코로나</a:t>
            </a:r>
            <a:r>
              <a:rPr lang="en-US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kern="12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확진자</a:t>
            </a:r>
            <a:r>
              <a:rPr lang="ko-KR" altLang="en-US" sz="24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</a:t>
            </a:r>
            <a:r>
              <a:rPr lang="ko-KR" altLang="en-US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따른 </a:t>
            </a:r>
            <a:r>
              <a: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공공자전거</a:t>
            </a:r>
            <a:r>
              <a:rPr lang="en-US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이용객</a:t>
            </a:r>
            <a:r>
              <a:rPr lang="en-US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</a:t>
            </a:r>
            <a:r>
              <a:rPr lang="en-US" altLang="ko-KR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이용 시간</a:t>
            </a:r>
            <a:endParaRPr sz="2400" kern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7_shape1"/>
          <p:cNvSpPr/>
          <p:nvPr/>
        </p:nvSpPr>
        <p:spPr>
          <a:xfrm>
            <a:off x="1790506" y="2031532"/>
            <a:ext cx="8610987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ctr" defTabSz="914400" latinLnBrk="1"/>
            <a:r>
              <a:rPr lang="en-US" altLang="ko-KR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‘</a:t>
            </a:r>
            <a:r>
              <a:rPr lang="ko-KR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사회적</a:t>
            </a:r>
            <a:r>
              <a:rPr lang="en-US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거리두기</a:t>
            </a:r>
            <a:r>
              <a:rPr lang="en-US" altLang="ko-KR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’</a:t>
            </a:r>
            <a:r>
              <a:rPr lang="ko-KR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시행으로 </a:t>
            </a:r>
            <a:r>
              <a:rPr lang="en-US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공공</a:t>
            </a:r>
            <a:r>
              <a:rPr lang="en-US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자전거</a:t>
            </a:r>
            <a:r>
              <a:rPr lang="en-US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이용이 </a:t>
            </a:r>
            <a:r>
              <a:rPr lang="ko-KR" altLang="en-US" sz="2200" kern="1200" dirty="0">
                <a:solidFill>
                  <a:srgbClr val="930F2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감소</a:t>
            </a:r>
            <a:r>
              <a:rPr lang="ko-KR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한 것으로 판단</a:t>
            </a:r>
            <a:endParaRPr lang="en-US" altLang="ko-KR" sz="2200"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" name="slide7_shape3"/>
          <p:cNvSpPr/>
          <p:nvPr/>
        </p:nvSpPr>
        <p:spPr>
          <a:xfrm>
            <a:off x="1415480" y="396506"/>
            <a:ext cx="530465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914400" latinLnBrk="1"/>
            <a:r>
              <a:rPr lang="en-US" altLang="ko-KR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2-1</a:t>
            </a:r>
            <a:r>
              <a:rPr lang="en-US" altLang="ko-KR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코로나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확진자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증감과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공공자전거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이용객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</a:t>
            </a:r>
            <a:r>
              <a:rPr lang="en-US" altLang="ko-KR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이용 시간</a:t>
            </a:r>
            <a:endParaRPr sz="1600" kern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10970C0A-AB67-4B4D-AC63-7AFF30FB055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46" r="1622" b="6896"/>
          <a:stretch/>
        </p:blipFill>
        <p:spPr>
          <a:xfrm>
            <a:off x="1055440" y="3163908"/>
            <a:ext cx="10081120" cy="3122472"/>
          </a:xfrm>
          <a:prstGeom prst="rect">
            <a:avLst/>
          </a:prstGeom>
        </p:spPr>
      </p:pic>
      <p:pic>
        <p:nvPicPr>
          <p:cNvPr id="10" name="slide1_picture1" descr="AI Can Help Scientists Find a Covid-19 Vaccine | WIRED">
            <a:extLst>
              <a:ext uri="{FF2B5EF4-FFF2-40B4-BE49-F238E27FC236}">
                <a16:creationId xmlns:a16="http://schemas.microsoft.com/office/drawing/2014/main" id="{690E64DE-7BFA-48CE-8497-D00A6DC325F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1278" b="68889" l="18417" r="80958">
                        <a14:foregroundMark x1="20167" y1="45500" x2="21667" y2="46333"/>
                        <a14:foregroundMark x1="18792" y1="55444" x2="18792" y2="55444"/>
                        <a14:foregroundMark x1="18417" y1="51111" x2="18417" y2="51111"/>
                        <a14:foregroundMark x1="56583" y1="46222" x2="67875" y2="50222"/>
                        <a14:foregroundMark x1="78750" y1="45722" x2="78750" y2="45722"/>
                        <a14:foregroundMark x1="80958" y1="45222" x2="80958" y2="45222"/>
                        <a14:foregroundMark x1="58167" y1="61556" x2="58167" y2="61556"/>
                        <a14:backgroundMark x1="29917" y1="34389" x2="29917" y2="34389"/>
                        <a14:backgroundMark x1="39000" y1="37500" x2="39000" y2="37500"/>
                        <a14:backgroundMark x1="21500" y1="42500" x2="21500" y2="42500"/>
                        <a14:backgroundMark x1="37500" y1="63944" x2="37500" y2="63944"/>
                        <a14:backgroundMark x1="40208" y1="60944" x2="40208" y2="60944"/>
                        <a14:backgroundMark x1="54625" y1="51722" x2="54625" y2="51722"/>
                        <a14:backgroundMark x1="57583" y1="38778" x2="57583" y2="38778"/>
                        <a14:backgroundMark x1="19833" y1="53722" x2="19833" y2="53722"/>
                        <a14:backgroundMark x1="34042" y1="65833" x2="34042" y2="65833"/>
                      </a14:backgroundRemoval>
                    </a14:imgEffect>
                  </a14:imgLayer>
                </a14:imgProps>
              </a:ext>
            </a:extLst>
          </a:blip>
          <a:srcRect l="15800" t="26589" r="15472" b="26383"/>
          <a:stretch>
            <a:fillRect/>
          </a:stretch>
        </p:blipFill>
        <p:spPr>
          <a:xfrm>
            <a:off x="119336" y="249848"/>
            <a:ext cx="1231262" cy="631870"/>
          </a:xfrm>
          <a:prstGeom prst="rect">
            <a:avLst/>
          </a:prstGeom>
          <a:noFill/>
        </p:spPr>
      </p:pic>
      <p:sp>
        <p:nvSpPr>
          <p:cNvPr id="12" name="slide7_shape1">
            <a:extLst>
              <a:ext uri="{FF2B5EF4-FFF2-40B4-BE49-F238E27FC236}">
                <a16:creationId xmlns:a16="http://schemas.microsoft.com/office/drawing/2014/main" id="{6927D05C-7DEB-4D9B-B70B-7255E0DB7552}"/>
              </a:ext>
            </a:extLst>
          </p:cNvPr>
          <p:cNvSpPr/>
          <p:nvPr/>
        </p:nvSpPr>
        <p:spPr>
          <a:xfrm>
            <a:off x="2021108" y="1504696"/>
            <a:ext cx="8107751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ctr" defTabSz="914400" latinLnBrk="1"/>
            <a:r>
              <a:rPr lang="en-US" altLang="ko-KR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2020</a:t>
            </a:r>
            <a:r>
              <a:rPr lang="ko-KR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년</a:t>
            </a:r>
            <a:r>
              <a:rPr lang="en-US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8</a:t>
            </a:r>
            <a:r>
              <a:rPr lang="ko-KR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월의 이용 건수가 현저히 </a:t>
            </a:r>
            <a:r>
              <a:rPr lang="ko-KR" altLang="en-US" sz="2200" kern="1200" dirty="0">
                <a:solidFill>
                  <a:srgbClr val="930F2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적은</a:t>
            </a:r>
            <a:r>
              <a:rPr lang="ko-KR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것으로 보아</a:t>
            </a:r>
            <a:endParaRPr lang="en-US" altLang="ko-KR" sz="2200"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" name="원형: 비어 있음 1">
            <a:extLst>
              <a:ext uri="{FF2B5EF4-FFF2-40B4-BE49-F238E27FC236}">
                <a16:creationId xmlns:a16="http://schemas.microsoft.com/office/drawing/2014/main" id="{1EBD1590-FE59-41BF-ABF2-6FD4C15D0F32}"/>
              </a:ext>
            </a:extLst>
          </p:cNvPr>
          <p:cNvSpPr/>
          <p:nvPr/>
        </p:nvSpPr>
        <p:spPr>
          <a:xfrm>
            <a:off x="7104112" y="4584190"/>
            <a:ext cx="648072" cy="645010"/>
          </a:xfrm>
          <a:prstGeom prst="donut">
            <a:avLst>
              <a:gd name="adj" fmla="val 5784"/>
            </a:avLst>
          </a:prstGeom>
          <a:solidFill>
            <a:srgbClr val="930F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slide5_shape4">
            <a:extLst>
              <a:ext uri="{FF2B5EF4-FFF2-40B4-BE49-F238E27FC236}">
                <a16:creationId xmlns:a16="http://schemas.microsoft.com/office/drawing/2014/main" id="{78EA47A6-2110-4554-97AD-13F5C08DC079}"/>
              </a:ext>
            </a:extLst>
          </p:cNvPr>
          <p:cNvSpPr/>
          <p:nvPr/>
        </p:nvSpPr>
        <p:spPr>
          <a:xfrm>
            <a:off x="10545897" y="6468925"/>
            <a:ext cx="123873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출처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공공데이터</a:t>
            </a:r>
            <a:endParaRPr lang="en-US" altLang="en-US" sz="1200"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003846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7_shape1"/>
          <p:cNvSpPr/>
          <p:nvPr/>
        </p:nvSpPr>
        <p:spPr>
          <a:xfrm>
            <a:off x="1790506" y="2031532"/>
            <a:ext cx="8610987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ctr" defTabSz="914400" latinLnBrk="1"/>
            <a:r>
              <a:rPr lang="en-US" altLang="ko-KR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‘</a:t>
            </a:r>
            <a:r>
              <a:rPr lang="ko-KR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사회적</a:t>
            </a:r>
            <a:r>
              <a:rPr lang="en-US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거리두기</a:t>
            </a:r>
            <a:r>
              <a:rPr lang="en-US" altLang="ko-KR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’</a:t>
            </a:r>
            <a:r>
              <a:rPr lang="ko-KR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시행으로 </a:t>
            </a:r>
            <a:r>
              <a:rPr lang="en-US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공공</a:t>
            </a:r>
            <a:r>
              <a:rPr lang="en-US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자전거</a:t>
            </a:r>
            <a:r>
              <a:rPr lang="en-US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이용이 </a:t>
            </a:r>
            <a:r>
              <a:rPr lang="ko-KR" altLang="en-US" sz="2200" kern="1200" dirty="0">
                <a:solidFill>
                  <a:srgbClr val="930F2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감소</a:t>
            </a:r>
            <a:r>
              <a:rPr lang="ko-KR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한 것으로 판단</a:t>
            </a:r>
            <a:endParaRPr lang="en-US" altLang="ko-KR" sz="2200"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" name="slide7_shape3"/>
          <p:cNvSpPr/>
          <p:nvPr/>
        </p:nvSpPr>
        <p:spPr>
          <a:xfrm>
            <a:off x="1415480" y="396506"/>
            <a:ext cx="530465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914400" latinLnBrk="1"/>
            <a:r>
              <a:rPr lang="en-US" altLang="ko-KR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2-1</a:t>
            </a:r>
            <a:r>
              <a:rPr lang="en-US" altLang="ko-KR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코로나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확진자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증감과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공공자전거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이용객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</a:t>
            </a:r>
            <a:r>
              <a:rPr lang="en-US" altLang="ko-KR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이용 시간</a:t>
            </a:r>
            <a:endParaRPr sz="1600" kern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10970C0A-AB67-4B4D-AC63-7AFF30FB055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46" r="1622" b="6896"/>
          <a:stretch/>
        </p:blipFill>
        <p:spPr>
          <a:xfrm>
            <a:off x="1055440" y="3163908"/>
            <a:ext cx="10081120" cy="3122472"/>
          </a:xfrm>
          <a:prstGeom prst="rect">
            <a:avLst/>
          </a:prstGeom>
        </p:spPr>
      </p:pic>
      <p:pic>
        <p:nvPicPr>
          <p:cNvPr id="10" name="slide1_picture1" descr="AI Can Help Scientists Find a Covid-19 Vaccine | WIRED">
            <a:extLst>
              <a:ext uri="{FF2B5EF4-FFF2-40B4-BE49-F238E27FC236}">
                <a16:creationId xmlns:a16="http://schemas.microsoft.com/office/drawing/2014/main" id="{690E64DE-7BFA-48CE-8497-D00A6DC325F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1278" b="68889" l="18417" r="80958">
                        <a14:foregroundMark x1="20167" y1="45500" x2="21667" y2="46333"/>
                        <a14:foregroundMark x1="18792" y1="55444" x2="18792" y2="55444"/>
                        <a14:foregroundMark x1="18417" y1="51111" x2="18417" y2="51111"/>
                        <a14:foregroundMark x1="56583" y1="46222" x2="67875" y2="50222"/>
                        <a14:foregroundMark x1="78750" y1="45722" x2="78750" y2="45722"/>
                        <a14:foregroundMark x1="80958" y1="45222" x2="80958" y2="45222"/>
                        <a14:foregroundMark x1="58167" y1="61556" x2="58167" y2="61556"/>
                        <a14:backgroundMark x1="29917" y1="34389" x2="29917" y2="34389"/>
                        <a14:backgroundMark x1="39000" y1="37500" x2="39000" y2="37500"/>
                        <a14:backgroundMark x1="21500" y1="42500" x2="21500" y2="42500"/>
                        <a14:backgroundMark x1="37500" y1="63944" x2="37500" y2="63944"/>
                        <a14:backgroundMark x1="40208" y1="60944" x2="40208" y2="60944"/>
                        <a14:backgroundMark x1="54625" y1="51722" x2="54625" y2="51722"/>
                        <a14:backgroundMark x1="57583" y1="38778" x2="57583" y2="38778"/>
                        <a14:backgroundMark x1="19833" y1="53722" x2="19833" y2="53722"/>
                        <a14:backgroundMark x1="34042" y1="65833" x2="34042" y2="65833"/>
                      </a14:backgroundRemoval>
                    </a14:imgEffect>
                  </a14:imgLayer>
                </a14:imgProps>
              </a:ext>
            </a:extLst>
          </a:blip>
          <a:srcRect l="15800" t="26589" r="15472" b="26383"/>
          <a:stretch>
            <a:fillRect/>
          </a:stretch>
        </p:blipFill>
        <p:spPr>
          <a:xfrm>
            <a:off x="119336" y="249848"/>
            <a:ext cx="1231262" cy="631870"/>
          </a:xfrm>
          <a:prstGeom prst="rect">
            <a:avLst/>
          </a:prstGeom>
          <a:noFill/>
        </p:spPr>
      </p:pic>
      <p:sp>
        <p:nvSpPr>
          <p:cNvPr id="12" name="slide7_shape1">
            <a:extLst>
              <a:ext uri="{FF2B5EF4-FFF2-40B4-BE49-F238E27FC236}">
                <a16:creationId xmlns:a16="http://schemas.microsoft.com/office/drawing/2014/main" id="{6927D05C-7DEB-4D9B-B70B-7255E0DB7552}"/>
              </a:ext>
            </a:extLst>
          </p:cNvPr>
          <p:cNvSpPr/>
          <p:nvPr/>
        </p:nvSpPr>
        <p:spPr>
          <a:xfrm>
            <a:off x="2021108" y="1504696"/>
            <a:ext cx="8107751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ctr" defTabSz="914400" latinLnBrk="1"/>
            <a:r>
              <a:rPr lang="en-US" altLang="ko-KR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2020</a:t>
            </a:r>
            <a:r>
              <a:rPr lang="ko-KR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년</a:t>
            </a:r>
            <a:r>
              <a:rPr lang="en-US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8</a:t>
            </a:r>
            <a:r>
              <a:rPr lang="ko-KR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월의 이용 건수가 현저히 </a:t>
            </a:r>
            <a:r>
              <a:rPr lang="ko-KR" altLang="en-US" sz="2200" kern="1200" dirty="0">
                <a:solidFill>
                  <a:srgbClr val="930F2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적은</a:t>
            </a:r>
            <a:r>
              <a:rPr lang="ko-KR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것으로 보아</a:t>
            </a:r>
            <a:endParaRPr lang="en-US" altLang="ko-KR" sz="2200"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" name="원형: 비어 있음 1">
            <a:extLst>
              <a:ext uri="{FF2B5EF4-FFF2-40B4-BE49-F238E27FC236}">
                <a16:creationId xmlns:a16="http://schemas.microsoft.com/office/drawing/2014/main" id="{1EBD1590-FE59-41BF-ABF2-6FD4C15D0F32}"/>
              </a:ext>
            </a:extLst>
          </p:cNvPr>
          <p:cNvSpPr/>
          <p:nvPr/>
        </p:nvSpPr>
        <p:spPr>
          <a:xfrm>
            <a:off x="7104112" y="4584190"/>
            <a:ext cx="648072" cy="645010"/>
          </a:xfrm>
          <a:prstGeom prst="donut">
            <a:avLst>
              <a:gd name="adj" fmla="val 5784"/>
            </a:avLst>
          </a:prstGeom>
          <a:solidFill>
            <a:srgbClr val="930F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slide5_shape4">
            <a:extLst>
              <a:ext uri="{FF2B5EF4-FFF2-40B4-BE49-F238E27FC236}">
                <a16:creationId xmlns:a16="http://schemas.microsoft.com/office/drawing/2014/main" id="{2A86A1E4-8676-4B10-BF61-C2E852DA4EC0}"/>
              </a:ext>
            </a:extLst>
          </p:cNvPr>
          <p:cNvSpPr/>
          <p:nvPr/>
        </p:nvSpPr>
        <p:spPr>
          <a:xfrm>
            <a:off x="10545897" y="6468925"/>
            <a:ext cx="123873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출처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공공데이터</a:t>
            </a:r>
            <a:endParaRPr lang="en-US" altLang="en-US" sz="1200"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133636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텍스트, 실내이(가) 표시된 사진&#10;&#10;자동 생성된 설명">
            <a:extLst>
              <a:ext uri="{FF2B5EF4-FFF2-40B4-BE49-F238E27FC236}">
                <a16:creationId xmlns:a16="http://schemas.microsoft.com/office/drawing/2014/main" id="{CA428EBD-744E-4430-B441-CA31DC1F85D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56" r="1680" b="3940"/>
          <a:stretch/>
        </p:blipFill>
        <p:spPr>
          <a:xfrm>
            <a:off x="335360" y="3183891"/>
            <a:ext cx="11325278" cy="3086018"/>
          </a:xfrm>
          <a:prstGeom prst="rect">
            <a:avLst/>
          </a:prstGeom>
        </p:spPr>
      </p:pic>
      <p:sp>
        <p:nvSpPr>
          <p:cNvPr id="9" name="slide7_shape3">
            <a:extLst>
              <a:ext uri="{FF2B5EF4-FFF2-40B4-BE49-F238E27FC236}">
                <a16:creationId xmlns:a16="http://schemas.microsoft.com/office/drawing/2014/main" id="{37950810-718E-4DF8-8548-C19AED1DAE86}"/>
              </a:ext>
            </a:extLst>
          </p:cNvPr>
          <p:cNvSpPr/>
          <p:nvPr/>
        </p:nvSpPr>
        <p:spPr>
          <a:xfrm>
            <a:off x="1415480" y="396506"/>
            <a:ext cx="499688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914400" latinLnBrk="1"/>
            <a:r>
              <a:rPr lang="en-US" altLang="ko-KR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2-1</a:t>
            </a:r>
            <a:r>
              <a:rPr lang="en-US" altLang="ko-KR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코로나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확진자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증감과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공공자전거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이용객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</a:t>
            </a:r>
            <a:r>
              <a:rPr lang="en-US" altLang="ko-KR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시간</a:t>
            </a:r>
            <a:endParaRPr sz="1600" kern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0" name="slide1_picture1" descr="AI Can Help Scientists Find a Covid-19 Vaccine | WIRED">
            <a:extLst>
              <a:ext uri="{FF2B5EF4-FFF2-40B4-BE49-F238E27FC236}">
                <a16:creationId xmlns:a16="http://schemas.microsoft.com/office/drawing/2014/main" id="{73FA1FDF-ED45-4D49-BC9A-49DEDF84312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1278" b="68889" l="18417" r="80958">
                        <a14:foregroundMark x1="20167" y1="45500" x2="21667" y2="46333"/>
                        <a14:foregroundMark x1="18792" y1="55444" x2="18792" y2="55444"/>
                        <a14:foregroundMark x1="18417" y1="51111" x2="18417" y2="51111"/>
                        <a14:foregroundMark x1="56583" y1="46222" x2="67875" y2="50222"/>
                        <a14:foregroundMark x1="78750" y1="45722" x2="78750" y2="45722"/>
                        <a14:foregroundMark x1="80958" y1="45222" x2="80958" y2="45222"/>
                        <a14:foregroundMark x1="58167" y1="61556" x2="58167" y2="61556"/>
                        <a14:backgroundMark x1="29917" y1="34389" x2="29917" y2="34389"/>
                        <a14:backgroundMark x1="39000" y1="37500" x2="39000" y2="37500"/>
                        <a14:backgroundMark x1="21500" y1="42500" x2="21500" y2="42500"/>
                        <a14:backgroundMark x1="37500" y1="63944" x2="37500" y2="63944"/>
                        <a14:backgroundMark x1="40208" y1="60944" x2="40208" y2="60944"/>
                        <a14:backgroundMark x1="54625" y1="51722" x2="54625" y2="51722"/>
                        <a14:backgroundMark x1="57583" y1="38778" x2="57583" y2="38778"/>
                        <a14:backgroundMark x1="19833" y1="53722" x2="19833" y2="53722"/>
                        <a14:backgroundMark x1="34042" y1="65833" x2="34042" y2="65833"/>
                      </a14:backgroundRemoval>
                    </a14:imgEffect>
                  </a14:imgLayer>
                </a14:imgProps>
              </a:ext>
            </a:extLst>
          </a:blip>
          <a:srcRect l="15800" t="26589" r="15472" b="26383"/>
          <a:stretch>
            <a:fillRect/>
          </a:stretch>
        </p:blipFill>
        <p:spPr>
          <a:xfrm>
            <a:off x="119336" y="249848"/>
            <a:ext cx="1231262" cy="631870"/>
          </a:xfrm>
          <a:prstGeom prst="rect">
            <a:avLst/>
          </a:prstGeom>
          <a:noFill/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BF3D6D4C-C816-4239-8475-4AB23FA0D6F5}"/>
              </a:ext>
            </a:extLst>
          </p:cNvPr>
          <p:cNvGrpSpPr/>
          <p:nvPr/>
        </p:nvGrpSpPr>
        <p:grpSpPr>
          <a:xfrm>
            <a:off x="2671783" y="1336277"/>
            <a:ext cx="6848435" cy="1417094"/>
            <a:chOff x="2671783" y="1336277"/>
            <a:chExt cx="6848435" cy="1417094"/>
          </a:xfrm>
        </p:grpSpPr>
        <p:sp>
          <p:nvSpPr>
            <p:cNvPr id="3" name="slide8_shape1"/>
            <p:cNvSpPr/>
            <p:nvPr/>
          </p:nvSpPr>
          <p:spPr>
            <a:xfrm>
              <a:off x="2671783" y="1336277"/>
              <a:ext cx="6848435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algn="l" defTabSz="914400" latinLnBrk="1"/>
              <a:r>
                <a:rPr lang="en-US" altLang="ko-KR" sz="2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2020</a:t>
              </a:r>
              <a:r>
                <a:rPr lang="ko-KR" altLang="en-US" sz="2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년</a:t>
              </a:r>
              <a:r>
                <a:rPr lang="en-US" altLang="en-US" sz="2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en-US" altLang="ko-KR" sz="2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8</a:t>
              </a:r>
              <a:r>
                <a:rPr lang="ko-KR" altLang="en-US" sz="2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월</a:t>
              </a:r>
              <a:r>
                <a:rPr lang="en-US" altLang="en-US" sz="2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sz="2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총</a:t>
              </a:r>
              <a:r>
                <a:rPr lang="en-US" altLang="en-US" sz="2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sz="2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이용 건수 </a:t>
              </a:r>
              <a:r>
                <a:rPr lang="ko-KR" altLang="en-US" sz="2200" kern="1200" dirty="0">
                  <a:solidFill>
                    <a:srgbClr val="930F2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감소</a:t>
              </a:r>
              <a:r>
                <a:rPr lang="en-US" altLang="ko-KR" sz="2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, 1</a:t>
              </a:r>
              <a:r>
                <a:rPr lang="ko-KR" altLang="en-US" sz="2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인 평균 </a:t>
              </a:r>
              <a:r>
                <a:rPr lang="ko-KR" altLang="en-US" sz="2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이용 건수 </a:t>
              </a:r>
              <a:r>
                <a:rPr lang="ko-KR" altLang="en-US" sz="2200" dirty="0">
                  <a:solidFill>
                    <a:srgbClr val="930F2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감소</a:t>
              </a:r>
              <a:endParaRPr lang="en-US" altLang="ko-KR" sz="2200" kern="1200" dirty="0">
                <a:solidFill>
                  <a:srgbClr val="930F2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3" name="slide8_shape1">
              <a:extLst>
                <a:ext uri="{FF2B5EF4-FFF2-40B4-BE49-F238E27FC236}">
                  <a16:creationId xmlns:a16="http://schemas.microsoft.com/office/drawing/2014/main" id="{C3F0F118-1EEB-4574-A730-91EF7097CF3A}"/>
                </a:ext>
              </a:extLst>
            </p:cNvPr>
            <p:cNvSpPr/>
            <p:nvPr/>
          </p:nvSpPr>
          <p:spPr>
            <a:xfrm>
              <a:off x="3782559" y="1829380"/>
              <a:ext cx="4626880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algn="l" defTabSz="914400" latinLnBrk="1"/>
              <a:r>
                <a:rPr lang="ko-KR" altLang="en-US" sz="2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총 이용 감소율 </a:t>
              </a:r>
              <a:r>
                <a:rPr lang="en-US" altLang="ko-KR" sz="2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&lt;</a:t>
              </a:r>
              <a:r>
                <a:rPr lang="ko-KR" altLang="en-US" sz="2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en-US" altLang="ko-KR" sz="2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1</a:t>
              </a:r>
              <a:r>
                <a:rPr lang="ko-KR" altLang="en-US" sz="2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인 평균 이용 감소율</a:t>
              </a:r>
              <a:endParaRPr lang="en-US" altLang="ko-KR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4" name="slide8_shape1">
              <a:extLst>
                <a:ext uri="{FF2B5EF4-FFF2-40B4-BE49-F238E27FC236}">
                  <a16:creationId xmlns:a16="http://schemas.microsoft.com/office/drawing/2014/main" id="{FC95E7CD-B6BF-4EF6-B3B6-2BCF37D7E9B2}"/>
                </a:ext>
              </a:extLst>
            </p:cNvPr>
            <p:cNvSpPr/>
            <p:nvPr/>
          </p:nvSpPr>
          <p:spPr>
            <a:xfrm>
              <a:off x="2847540" y="2322484"/>
              <a:ext cx="6496919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algn="l" defTabSz="914400" latinLnBrk="1"/>
              <a:r>
                <a:rPr lang="ko-KR" altLang="en-US" sz="2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감소 유저 중 </a:t>
              </a:r>
              <a:r>
                <a:rPr lang="ko-KR" altLang="en-US" sz="2200" kern="1200" dirty="0" err="1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헤비</a:t>
              </a:r>
              <a:r>
                <a:rPr lang="ko-KR" altLang="en-US" sz="2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유저들의 비중이 많은 것을 알 수 있음</a:t>
              </a:r>
              <a:endParaRPr lang="en-US" altLang="ko-KR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16" name="원형: 비어 있음 15">
            <a:extLst>
              <a:ext uri="{FF2B5EF4-FFF2-40B4-BE49-F238E27FC236}">
                <a16:creationId xmlns:a16="http://schemas.microsoft.com/office/drawing/2014/main" id="{986BF6C3-CBC0-4293-B1E7-813FF2C09F43}"/>
              </a:ext>
            </a:extLst>
          </p:cNvPr>
          <p:cNvSpPr/>
          <p:nvPr/>
        </p:nvSpPr>
        <p:spPr>
          <a:xfrm>
            <a:off x="7176120" y="4709098"/>
            <a:ext cx="648072" cy="645010"/>
          </a:xfrm>
          <a:prstGeom prst="donut">
            <a:avLst>
              <a:gd name="adj" fmla="val 5784"/>
            </a:avLst>
          </a:prstGeom>
          <a:solidFill>
            <a:srgbClr val="930F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2" name="slide5_shape4">
            <a:extLst>
              <a:ext uri="{FF2B5EF4-FFF2-40B4-BE49-F238E27FC236}">
                <a16:creationId xmlns:a16="http://schemas.microsoft.com/office/drawing/2014/main" id="{7FB50CD9-A333-4876-A327-4260FAEEB226}"/>
              </a:ext>
            </a:extLst>
          </p:cNvPr>
          <p:cNvSpPr/>
          <p:nvPr/>
        </p:nvSpPr>
        <p:spPr>
          <a:xfrm>
            <a:off x="10545897" y="6468925"/>
            <a:ext cx="123873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출처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공공데이터</a:t>
            </a:r>
            <a:endParaRPr lang="en-US" altLang="en-US" sz="1200"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7_shape3">
            <a:extLst>
              <a:ext uri="{FF2B5EF4-FFF2-40B4-BE49-F238E27FC236}">
                <a16:creationId xmlns:a16="http://schemas.microsoft.com/office/drawing/2014/main" id="{DB545A6A-8C9B-4CC7-9124-C9282B711B23}"/>
              </a:ext>
            </a:extLst>
          </p:cNvPr>
          <p:cNvSpPr/>
          <p:nvPr/>
        </p:nvSpPr>
        <p:spPr>
          <a:xfrm>
            <a:off x="1415480" y="396506"/>
            <a:ext cx="499688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914400" latinLnBrk="1"/>
            <a:r>
              <a:rPr lang="en-US" altLang="ko-KR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2-1</a:t>
            </a:r>
            <a:r>
              <a:rPr lang="en-US" altLang="ko-KR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코로나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확진자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증감과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공공자전거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이용객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</a:t>
            </a:r>
            <a:r>
              <a:rPr lang="en-US" altLang="ko-KR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시간</a:t>
            </a:r>
            <a:endParaRPr sz="1600" kern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4" name="slide1_picture1" descr="AI Can Help Scientists Find a Covid-19 Vaccine | WIRED">
            <a:extLst>
              <a:ext uri="{FF2B5EF4-FFF2-40B4-BE49-F238E27FC236}">
                <a16:creationId xmlns:a16="http://schemas.microsoft.com/office/drawing/2014/main" id="{5D7E6C6A-223C-445A-BEC4-C90A22DF33E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1278" b="68889" l="18417" r="80958">
                        <a14:foregroundMark x1="20167" y1="45500" x2="21667" y2="46333"/>
                        <a14:foregroundMark x1="18792" y1="55444" x2="18792" y2="55444"/>
                        <a14:foregroundMark x1="18417" y1="51111" x2="18417" y2="51111"/>
                        <a14:foregroundMark x1="56583" y1="46222" x2="67875" y2="50222"/>
                        <a14:foregroundMark x1="78750" y1="45722" x2="78750" y2="45722"/>
                        <a14:foregroundMark x1="80958" y1="45222" x2="80958" y2="45222"/>
                        <a14:foregroundMark x1="58167" y1="61556" x2="58167" y2="61556"/>
                        <a14:backgroundMark x1="29917" y1="34389" x2="29917" y2="34389"/>
                        <a14:backgroundMark x1="39000" y1="37500" x2="39000" y2="37500"/>
                        <a14:backgroundMark x1="21500" y1="42500" x2="21500" y2="42500"/>
                        <a14:backgroundMark x1="37500" y1="63944" x2="37500" y2="63944"/>
                        <a14:backgroundMark x1="40208" y1="60944" x2="40208" y2="60944"/>
                        <a14:backgroundMark x1="54625" y1="51722" x2="54625" y2="51722"/>
                        <a14:backgroundMark x1="57583" y1="38778" x2="57583" y2="38778"/>
                        <a14:backgroundMark x1="19833" y1="53722" x2="19833" y2="53722"/>
                        <a14:backgroundMark x1="34042" y1="65833" x2="34042" y2="65833"/>
                      </a14:backgroundRemoval>
                    </a14:imgEffect>
                  </a14:imgLayer>
                </a14:imgProps>
              </a:ext>
            </a:extLst>
          </a:blip>
          <a:srcRect l="15800" t="26589" r="15472" b="26383"/>
          <a:stretch>
            <a:fillRect/>
          </a:stretch>
        </p:blipFill>
        <p:spPr>
          <a:xfrm>
            <a:off x="119336" y="249848"/>
            <a:ext cx="1231262" cy="631870"/>
          </a:xfrm>
          <a:prstGeom prst="rect">
            <a:avLst/>
          </a:prstGeom>
          <a:noFill/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1D87BDE9-DDA5-41F1-9745-D2C7EA037F4D}"/>
              </a:ext>
            </a:extLst>
          </p:cNvPr>
          <p:cNvGrpSpPr/>
          <p:nvPr/>
        </p:nvGrpSpPr>
        <p:grpSpPr>
          <a:xfrm>
            <a:off x="7365009" y="2977470"/>
            <a:ext cx="4367808" cy="1127241"/>
            <a:chOff x="7817923" y="3090446"/>
            <a:chExt cx="3755586" cy="1127241"/>
          </a:xfrm>
        </p:grpSpPr>
        <p:sp>
          <p:nvSpPr>
            <p:cNvPr id="3" name="slide9_shape1"/>
            <p:cNvSpPr/>
            <p:nvPr/>
          </p:nvSpPr>
          <p:spPr>
            <a:xfrm>
              <a:off x="8112224" y="3090446"/>
              <a:ext cx="3168352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algn="l" defTabSz="914400" latinLnBrk="1"/>
              <a:r>
                <a:rPr lang="en-US" altLang="ko-KR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1</a:t>
              </a:r>
              <a:r>
                <a:rPr lang="ko-KR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인당 평균</a:t>
              </a:r>
              <a:r>
                <a:rPr lang="en-US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이용</a:t>
              </a:r>
              <a:r>
                <a:rPr lang="en-US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건수가</a:t>
              </a:r>
              <a:r>
                <a:rPr lang="en-US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kern="1200" dirty="0">
                  <a:solidFill>
                    <a:srgbClr val="930F2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감소</a:t>
              </a:r>
              <a:r>
                <a:rPr lang="ko-KR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한</a:t>
              </a:r>
              <a:r>
                <a:rPr lang="en-US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만큼</a:t>
              </a:r>
              <a:endParaRPr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8" name="slide9_shape1">
              <a:extLst>
                <a:ext uri="{FF2B5EF4-FFF2-40B4-BE49-F238E27FC236}">
                  <a16:creationId xmlns:a16="http://schemas.microsoft.com/office/drawing/2014/main" id="{38699FB2-D905-4917-BC77-01D41FBD56F0}"/>
                </a:ext>
              </a:extLst>
            </p:cNvPr>
            <p:cNvSpPr/>
            <p:nvPr/>
          </p:nvSpPr>
          <p:spPr>
            <a:xfrm>
              <a:off x="7817923" y="3571356"/>
              <a:ext cx="3755586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algn="l" defTabSz="914400" latinLnBrk="1"/>
              <a:r>
                <a:rPr lang="en-US" altLang="ko-KR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1</a:t>
              </a:r>
              <a:r>
                <a:rPr lang="ko-KR" altLang="en-US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인당 </a:t>
              </a:r>
              <a:r>
                <a:rPr lang="ko-KR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평균</a:t>
              </a:r>
              <a:r>
                <a:rPr lang="en-US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이용</a:t>
              </a:r>
              <a:r>
                <a:rPr lang="en-US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시간도</a:t>
              </a:r>
              <a:r>
                <a:rPr lang="en-US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비슷한</a:t>
              </a:r>
              <a:r>
                <a:rPr lang="en-US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폭으로</a:t>
              </a:r>
              <a:r>
                <a:rPr lang="en-US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kern="1200" dirty="0">
                  <a:solidFill>
                    <a:srgbClr val="930F2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감소</a:t>
              </a:r>
              <a:r>
                <a:rPr lang="en-US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endParaRPr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pic>
        <p:nvPicPr>
          <p:cNvPr id="25" name="그림 24">
            <a:extLst>
              <a:ext uri="{FF2B5EF4-FFF2-40B4-BE49-F238E27FC236}">
                <a16:creationId xmlns:a16="http://schemas.microsoft.com/office/drawing/2014/main" id="{A7A16D76-AF97-4879-B891-21C842DB46A6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5" b="4722"/>
          <a:stretch/>
        </p:blipFill>
        <p:spPr>
          <a:xfrm>
            <a:off x="355714" y="1594719"/>
            <a:ext cx="6388357" cy="2062644"/>
          </a:xfrm>
          <a:prstGeom prst="rect">
            <a:avLst/>
          </a:prstGeom>
        </p:spPr>
      </p:pic>
      <p:grpSp>
        <p:nvGrpSpPr>
          <p:cNvPr id="26" name="그룹 25">
            <a:extLst>
              <a:ext uri="{FF2B5EF4-FFF2-40B4-BE49-F238E27FC236}">
                <a16:creationId xmlns:a16="http://schemas.microsoft.com/office/drawing/2014/main" id="{5497A61F-0C8B-411B-B05B-13FEB73B24FB}"/>
              </a:ext>
            </a:extLst>
          </p:cNvPr>
          <p:cNvGrpSpPr/>
          <p:nvPr/>
        </p:nvGrpSpPr>
        <p:grpSpPr>
          <a:xfrm>
            <a:off x="358940" y="3875088"/>
            <a:ext cx="6385245" cy="2439320"/>
            <a:chOff x="521100" y="3944527"/>
            <a:chExt cx="6919720" cy="2004753"/>
          </a:xfrm>
        </p:grpSpPr>
        <p:pic>
          <p:nvPicPr>
            <p:cNvPr id="27" name="그림 26" descr="텍스트, 실내, 노트북, 스크린샷이(가) 표시된 사진&#10;&#10;자동 생성된 설명">
              <a:extLst>
                <a:ext uri="{FF2B5EF4-FFF2-40B4-BE49-F238E27FC236}">
                  <a16:creationId xmlns:a16="http://schemas.microsoft.com/office/drawing/2014/main" id="{E114565D-F7C3-40CB-B724-972831A3D77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17" t="1069" b="6076"/>
            <a:stretch/>
          </p:blipFill>
          <p:spPr>
            <a:xfrm>
              <a:off x="521100" y="4019814"/>
              <a:ext cx="6918372" cy="1929466"/>
            </a:xfrm>
            <a:prstGeom prst="rect">
              <a:avLst/>
            </a:prstGeom>
          </p:spPr>
        </p:pic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F09C6E34-2394-42A2-BECF-F28E1FA86D73}"/>
                </a:ext>
              </a:extLst>
            </p:cNvPr>
            <p:cNvSpPr/>
            <p:nvPr/>
          </p:nvSpPr>
          <p:spPr>
            <a:xfrm>
              <a:off x="5928652" y="3944527"/>
              <a:ext cx="1512168" cy="377432"/>
            </a:xfrm>
            <a:prstGeom prst="rect">
              <a:avLst/>
            </a:prstGeom>
            <a:solidFill>
              <a:srgbClr val="1A1A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3" name="slide5_shape4">
            <a:extLst>
              <a:ext uri="{FF2B5EF4-FFF2-40B4-BE49-F238E27FC236}">
                <a16:creationId xmlns:a16="http://schemas.microsoft.com/office/drawing/2014/main" id="{B2530016-2909-4B9F-96AE-B5D404161737}"/>
              </a:ext>
            </a:extLst>
          </p:cNvPr>
          <p:cNvSpPr/>
          <p:nvPr/>
        </p:nvSpPr>
        <p:spPr>
          <a:xfrm>
            <a:off x="10545897" y="6468925"/>
            <a:ext cx="123873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출처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공공데이터</a:t>
            </a:r>
            <a:endParaRPr lang="en-US" altLang="en-US" sz="1200"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383111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lide9_shape5">
            <a:extLst>
              <a:ext uri="{FF2B5EF4-FFF2-40B4-BE49-F238E27FC236}">
                <a16:creationId xmlns:a16="http://schemas.microsoft.com/office/drawing/2014/main" id="{CA24C637-0D37-405C-8626-5448DB3F23E8}"/>
              </a:ext>
            </a:extLst>
          </p:cNvPr>
          <p:cNvSpPr/>
          <p:nvPr/>
        </p:nvSpPr>
        <p:spPr>
          <a:xfrm>
            <a:off x="7396577" y="-205233"/>
            <a:ext cx="739593" cy="77251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49600" kern="1200" dirty="0">
                <a:solidFill>
                  <a:srgbClr val="6F0B23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?</a:t>
            </a:r>
            <a:endParaRPr sz="49600" kern="1200" dirty="0">
              <a:solidFill>
                <a:srgbClr val="6F0B23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slide7_shape3">
            <a:extLst>
              <a:ext uri="{FF2B5EF4-FFF2-40B4-BE49-F238E27FC236}">
                <a16:creationId xmlns:a16="http://schemas.microsoft.com/office/drawing/2014/main" id="{DB545A6A-8C9B-4CC7-9124-C9282B711B23}"/>
              </a:ext>
            </a:extLst>
          </p:cNvPr>
          <p:cNvSpPr/>
          <p:nvPr/>
        </p:nvSpPr>
        <p:spPr>
          <a:xfrm>
            <a:off x="1415480" y="396506"/>
            <a:ext cx="499688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914400" latinLnBrk="1"/>
            <a:r>
              <a:rPr lang="en-US" altLang="ko-KR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2-1</a:t>
            </a:r>
            <a:r>
              <a:rPr lang="en-US" altLang="ko-KR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코로나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확진자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증감과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공공자전거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이용객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</a:t>
            </a:r>
            <a:r>
              <a:rPr lang="en-US" altLang="ko-KR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시간</a:t>
            </a:r>
            <a:endParaRPr sz="1600" kern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4" name="slide1_picture1" descr="AI Can Help Scientists Find a Covid-19 Vaccine | WIRED">
            <a:extLst>
              <a:ext uri="{FF2B5EF4-FFF2-40B4-BE49-F238E27FC236}">
                <a16:creationId xmlns:a16="http://schemas.microsoft.com/office/drawing/2014/main" id="{5D7E6C6A-223C-445A-BEC4-C90A22DF33E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1278" b="68889" l="18417" r="80958">
                        <a14:foregroundMark x1="20167" y1="45500" x2="21667" y2="46333"/>
                        <a14:foregroundMark x1="18792" y1="55444" x2="18792" y2="55444"/>
                        <a14:foregroundMark x1="18417" y1="51111" x2="18417" y2="51111"/>
                        <a14:foregroundMark x1="56583" y1="46222" x2="67875" y2="50222"/>
                        <a14:foregroundMark x1="78750" y1="45722" x2="78750" y2="45722"/>
                        <a14:foregroundMark x1="80958" y1="45222" x2="80958" y2="45222"/>
                        <a14:foregroundMark x1="58167" y1="61556" x2="58167" y2="61556"/>
                        <a14:backgroundMark x1="29917" y1="34389" x2="29917" y2="34389"/>
                        <a14:backgroundMark x1="39000" y1="37500" x2="39000" y2="37500"/>
                        <a14:backgroundMark x1="21500" y1="42500" x2="21500" y2="42500"/>
                        <a14:backgroundMark x1="37500" y1="63944" x2="37500" y2="63944"/>
                        <a14:backgroundMark x1="40208" y1="60944" x2="40208" y2="60944"/>
                        <a14:backgroundMark x1="54625" y1="51722" x2="54625" y2="51722"/>
                        <a14:backgroundMark x1="57583" y1="38778" x2="57583" y2="38778"/>
                        <a14:backgroundMark x1="19833" y1="53722" x2="19833" y2="53722"/>
                        <a14:backgroundMark x1="34042" y1="65833" x2="34042" y2="65833"/>
                      </a14:backgroundRemoval>
                    </a14:imgEffect>
                  </a14:imgLayer>
                </a14:imgProps>
              </a:ext>
            </a:extLst>
          </a:blip>
          <a:srcRect l="15800" t="26589" r="15472" b="26383"/>
          <a:stretch>
            <a:fillRect/>
          </a:stretch>
        </p:blipFill>
        <p:spPr>
          <a:xfrm>
            <a:off x="119336" y="249848"/>
            <a:ext cx="1231262" cy="631870"/>
          </a:xfrm>
          <a:prstGeom prst="rect">
            <a:avLst/>
          </a:prstGeom>
          <a:noFill/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09AC9829-23ED-4AF0-B28A-F56C92DA054D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5" b="4722"/>
          <a:stretch/>
        </p:blipFill>
        <p:spPr>
          <a:xfrm>
            <a:off x="355714" y="1594719"/>
            <a:ext cx="6388357" cy="2062644"/>
          </a:xfrm>
          <a:prstGeom prst="rect">
            <a:avLst/>
          </a:prstGeom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D4A765E6-9B93-4C27-BA31-6D2B3D709A2B}"/>
              </a:ext>
            </a:extLst>
          </p:cNvPr>
          <p:cNvGrpSpPr/>
          <p:nvPr/>
        </p:nvGrpSpPr>
        <p:grpSpPr>
          <a:xfrm>
            <a:off x="358940" y="3875088"/>
            <a:ext cx="6385245" cy="2439320"/>
            <a:chOff x="521100" y="3944527"/>
            <a:chExt cx="6919720" cy="2004753"/>
          </a:xfrm>
        </p:grpSpPr>
        <p:pic>
          <p:nvPicPr>
            <p:cNvPr id="21" name="그림 20" descr="텍스트, 실내, 노트북, 스크린샷이(가) 표시된 사진&#10;&#10;자동 생성된 설명">
              <a:extLst>
                <a:ext uri="{FF2B5EF4-FFF2-40B4-BE49-F238E27FC236}">
                  <a16:creationId xmlns:a16="http://schemas.microsoft.com/office/drawing/2014/main" id="{EE1A82DE-D5E2-44C9-AE4A-E280686998A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17" t="1069" b="6076"/>
            <a:stretch/>
          </p:blipFill>
          <p:spPr>
            <a:xfrm>
              <a:off x="521100" y="4019814"/>
              <a:ext cx="6918372" cy="1929466"/>
            </a:xfrm>
            <a:prstGeom prst="rect">
              <a:avLst/>
            </a:prstGeom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22CC7E53-DEC9-41C6-B1A6-BB823E10C687}"/>
                </a:ext>
              </a:extLst>
            </p:cNvPr>
            <p:cNvSpPr/>
            <p:nvPr/>
          </p:nvSpPr>
          <p:spPr>
            <a:xfrm>
              <a:off x="5928652" y="3944527"/>
              <a:ext cx="1512168" cy="377432"/>
            </a:xfrm>
            <a:prstGeom prst="rect">
              <a:avLst/>
            </a:prstGeom>
            <a:solidFill>
              <a:srgbClr val="1A1A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" name="slide9_shape1"/>
          <p:cNvSpPr/>
          <p:nvPr/>
        </p:nvSpPr>
        <p:spPr>
          <a:xfrm>
            <a:off x="6888088" y="2927439"/>
            <a:ext cx="424847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이동 거리는</a:t>
            </a:r>
            <a:r>
              <a:rPr lang="en-US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이용 건수와 </a:t>
            </a:r>
            <a:r>
              <a:rPr lang="ko-KR" altLang="en-US" sz="16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무관히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endParaRPr lang="en-US" altLang="ko-KR" sz="16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2020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년</a:t>
            </a:r>
            <a:r>
              <a:rPr lang="en-US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7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월부터</a:t>
            </a:r>
            <a:r>
              <a:rPr lang="en-US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급격 감소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이후 </a:t>
            </a:r>
            <a:r>
              <a:rPr lang="ko-KR" altLang="en-US" sz="16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저값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유지</a:t>
            </a:r>
            <a:endParaRPr lang="en-US" altLang="ko-KR" sz="16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8" name="slide9_shape1">
            <a:extLst>
              <a:ext uri="{FF2B5EF4-FFF2-40B4-BE49-F238E27FC236}">
                <a16:creationId xmlns:a16="http://schemas.microsoft.com/office/drawing/2014/main" id="{38699FB2-D905-4917-BC77-01D41FBD56F0}"/>
              </a:ext>
            </a:extLst>
          </p:cNvPr>
          <p:cNvSpPr/>
          <p:nvPr/>
        </p:nvSpPr>
        <p:spPr>
          <a:xfrm>
            <a:off x="6888088" y="3749560"/>
            <a:ext cx="619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 문제가 아닐 시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계절적 사회적 영향으로 볼 수 있으나</a:t>
            </a:r>
            <a:endParaRPr lang="en-US" altLang="ko-KR" sz="16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이용 시간이 인지되었음에도 측정된 이동 거리가 없다는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의문</a:t>
            </a:r>
            <a:endParaRPr lang="en-US" altLang="ko-KR" sz="16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5" name="slide9_shape5">
            <a:extLst>
              <a:ext uri="{FF2B5EF4-FFF2-40B4-BE49-F238E27FC236}">
                <a16:creationId xmlns:a16="http://schemas.microsoft.com/office/drawing/2014/main" id="{DB10B152-6F7B-42F3-AADB-B9B3410900D2}"/>
              </a:ext>
            </a:extLst>
          </p:cNvPr>
          <p:cNvSpPr/>
          <p:nvPr/>
        </p:nvSpPr>
        <p:spPr>
          <a:xfrm>
            <a:off x="6888088" y="4619371"/>
            <a:ext cx="50937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defTabSz="914400" latinLnBrk="1"/>
            <a:r>
              <a:rPr lang="ko-KR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따라서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공공데이터의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이동거리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컬럼의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문제로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판단됨</a:t>
            </a:r>
            <a:endParaRPr lang="en-US" altLang="ko-KR" sz="1600"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3" name="slide5_shape4">
            <a:extLst>
              <a:ext uri="{FF2B5EF4-FFF2-40B4-BE49-F238E27FC236}">
                <a16:creationId xmlns:a16="http://schemas.microsoft.com/office/drawing/2014/main" id="{EFCDF70C-6352-4690-AA94-4F9B0A36B860}"/>
              </a:ext>
            </a:extLst>
          </p:cNvPr>
          <p:cNvSpPr/>
          <p:nvPr/>
        </p:nvSpPr>
        <p:spPr>
          <a:xfrm>
            <a:off x="10545897" y="6468925"/>
            <a:ext cx="123873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출처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공공데이터</a:t>
            </a:r>
            <a:endParaRPr lang="en-US" altLang="en-US" sz="1200"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69336360"/>
      </p:ext>
    </p:extLst>
  </p:cSld>
  <p:clrMapOvr>
    <a:masterClrMapping/>
  </p:clrMapOvr>
</p:sld>
</file>

<file path=ppt/theme/theme1.xml><?xml version="1.0" encoding="utf-8"?>
<a:theme xmlns:a="http://schemas.openxmlformats.org/drawingml/2006/main">
  <a:themeElements>
    <a:clrScheme name="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">
      <a:majorFont>
        <a:latin typeface="맑은 고딕"/>
        <a:ea typeface=""/>
        <a:cs typeface=""/>
        <a:font script="Arab" typeface="Times New Roman"/>
        <a:font script="Armn" typeface="Arial"/>
        <a:font script="Beng" typeface="Vrinda"/>
        <a:font script="Bopo" typeface="Microsoft JhengHei"/>
        <a:font script="Bugi" typeface="Leelawadee UI"/>
        <a:font script="Cans" typeface="Euphemia"/>
        <a:font script="Cher" typeface="Plantagenet Cherokee"/>
        <a:font script="Deva" typeface="Mangal"/>
        <a:font script="Ethi" typeface="Nyala"/>
        <a:font script="Geor" typeface="Sylfaen"/>
        <a:font script="Gujr" typeface="Shruti"/>
        <a:font script="Guru" typeface="Raavi"/>
        <a:font script="Hang" typeface="맑은 고딕"/>
        <a:font script="Hans" typeface="等线 Light"/>
        <a:font script="Hant" typeface="新細明體"/>
        <a:font script="Hebr" typeface="Times New Roman"/>
        <a:font script="Java" typeface="Javanese Text"/>
        <a:font script="Jpan" typeface="游ゴシック Light"/>
        <a:font script="Khmr" typeface="MoolBoran"/>
        <a:font script="Knda" typeface="Tunga"/>
        <a:font script="Laoo" typeface="DokChampa"/>
        <a:font script="Lisu" typeface="Segoe UI"/>
        <a:font script="Mlym" typeface="Kartika"/>
        <a:font script="Mong" typeface="Mongolian Baiti"/>
        <a:font script="Mymr" typeface="Myanmar Text"/>
        <a:font script="Nkoo" typeface="Ebrima"/>
        <a:font script="Olck" typeface="Nirmala UI"/>
        <a:font script="Orya" typeface="Kalinga"/>
        <a:font script="Osma" typeface="Ebrima"/>
        <a:font script="Phag" typeface="Phagspa"/>
        <a:font script="Sinh" typeface="Iskoola Pota"/>
        <a:font script="Sora" typeface="Nirmala UI"/>
        <a:font script="Syrc" typeface="Estrangelo Edessa"/>
        <a:font script="Syre" typeface="Estrangelo Edessa"/>
        <a:font script="Syrj" typeface="Estrangelo Edessa"/>
        <a:font script="Syrn" typeface="Estrangelo Edessa"/>
        <a:font script="Tale" typeface="Microsoft Tai Le"/>
        <a:font script="Talu" typeface="Microsoft New Tai Lue"/>
        <a:font script="Taml" typeface="Latha"/>
        <a:font script="Telu" typeface="Gautami"/>
        <a:font script="Tfng" typeface="Ebrima"/>
        <a:font script="Thaa" typeface="MV Boli"/>
        <a:font script="Thai" typeface="Angsana New"/>
        <a:font script="Tibt" typeface="Microsoft Himalaya"/>
        <a:font script="Uigh" typeface="Microsoft Uighur"/>
        <a:font script="Viet" typeface="Times New Roman"/>
        <a:font script="Yiii" typeface="Microsoft Yi Baiti"/>
      </a:majorFont>
      <a:minorFont>
        <a:latin typeface="맑은 고딕"/>
        <a:ea typeface=""/>
        <a:cs typeface=""/>
        <a:font script="Arab" typeface="Arial"/>
        <a:font script="Armn" typeface="Arial"/>
        <a:font script="Beng" typeface="Vrinda"/>
        <a:font script="Bopo" typeface="Microsoft JhengHei"/>
        <a:font script="Bugi" typeface="Leelawadee UI"/>
        <a:font script="Cans" typeface="Euphemia"/>
        <a:font script="Cher" typeface="Plantagenet Cherokee"/>
        <a:font script="Deva" typeface="Mangal"/>
        <a:font script="Ethi" typeface="Nyala"/>
        <a:font script="Geor" typeface="Sylfaen"/>
        <a:font script="Gujr" typeface="Shruti"/>
        <a:font script="Guru" typeface="Raavi"/>
        <a:font script="Hang" typeface="맑은 고딕"/>
        <a:font script="Hans" typeface="等线"/>
        <a:font script="Hant" typeface="新細明體"/>
        <a:font script="Hebr" typeface="Arial"/>
        <a:font script="Java" typeface="Javanese Text"/>
        <a:font script="Jpan" typeface="游ゴシック"/>
        <a:font script="Khmr" typeface="DaunPenh"/>
        <a:font script="Knda" typeface="Tunga"/>
        <a:font script="Laoo" typeface="DokChampa"/>
        <a:font script="Lisu" typeface="Segoe UI"/>
        <a:font script="Mlym" typeface="Kartika"/>
        <a:font script="Mong" typeface="Mongolian Baiti"/>
        <a:font script="Mymr" typeface="Myanmar Text"/>
        <a:font script="Nkoo" typeface="Ebrima"/>
        <a:font script="Olck" typeface="Nirmala UI"/>
        <a:font script="Orya" typeface="Kalinga"/>
        <a:font script="Osma" typeface="Ebrima"/>
        <a:font script="Phag" typeface="Phagspa"/>
        <a:font script="Sinh" typeface="Iskoola Pota"/>
        <a:font script="Sora" typeface="Nirmala UI"/>
        <a:font script="Syrc" typeface="Estrangelo Edessa"/>
        <a:font script="Syre" typeface="Estrangelo Edessa"/>
        <a:font script="Syrj" typeface="Estrangelo Edessa"/>
        <a:font script="Syrn" typeface="Estrangelo Edessa"/>
        <a:font script="Tale" typeface="Microsoft Tai Le"/>
        <a:font script="Talu" typeface="Microsoft New Tai Lue"/>
        <a:font script="Taml" typeface="Latha"/>
        <a:font script="Telu" typeface="Gautami"/>
        <a:font script="Tfng" typeface="Ebrima"/>
        <a:font script="Thaa" typeface="MV Boli"/>
        <a:font script="Thai" typeface="Cordia New"/>
        <a:font script="Tibt" typeface="Microsoft Himalaya"/>
        <a:font script="Uigh" typeface="Microsoft Uighur"/>
        <a:font script="Viet" typeface="Arial"/>
        <a:font script="Yiii" typeface="Microsoft Yi Baiti"/>
      </a:minorFont>
    </a:fontScheme>
    <a:fmtScheme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tint val="67000"/>
                <a:satMod val="105000"/>
              </a:schemeClr>
            </a:gs>
            <a:gs pos="50000">
              <a:schemeClr val="phClr">
                <a:lumMod val="105000"/>
                <a:tint val="73000"/>
                <a:satMod val="103000"/>
              </a:schemeClr>
            </a:gs>
            <a:gs pos="100000">
              <a:schemeClr val="phClr">
                <a:lumMod val="105000"/>
                <a:tint val="81000"/>
                <a:satMod val="109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lumMod val="102000"/>
                <a:tint val="94000"/>
                <a:satMod val="103000"/>
              </a:schemeClr>
            </a:gs>
            <a:gs pos="50000">
              <a:schemeClr val="phClr">
                <a:lumMod val="100000"/>
                <a:shade val="100000"/>
                <a:satMod val="110000"/>
              </a:schemeClr>
            </a:gs>
            <a:gs pos="100000">
              <a:schemeClr val="phClr">
                <a:lumMod val="99000"/>
                <a:shade val="78000"/>
                <a:satMod val="120000"/>
              </a:schemeClr>
            </a:gs>
          </a:gsLst>
          <a:lin ang="5400000" scaled="1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lumMod val="102000"/>
                <a:tint val="93000"/>
                <a:shade val="98000"/>
                <a:satMod val="150000"/>
              </a:schemeClr>
            </a:gs>
            <a:gs pos="50000">
              <a:schemeClr val="phClr">
                <a:lumMod val="103000"/>
                <a:tint val="98000"/>
                <a:shade val="90000"/>
                <a:satMod val="130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1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314</TotalTime>
  <Words>605</Words>
  <Application>Microsoft Office PowerPoint</Application>
  <PresentationFormat>와이드스크린</PresentationFormat>
  <Paragraphs>86</Paragraphs>
  <Slides>17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2" baseType="lpstr">
      <vt:lpstr>나눔스퀘어</vt:lpstr>
      <vt:lpstr>Arial</vt:lpstr>
      <vt:lpstr>나눔스퀘어 Bold</vt:lpstr>
      <vt:lpstr>맑은 고딕</vt:lpstr>
      <vt:lpstr/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사이냅소프트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Owner</dc:creator>
  <cp:lastModifiedBy>Owner</cp:lastModifiedBy>
  <cp:revision>47</cp:revision>
  <dcterms:modified xsi:type="dcterms:W3CDTF">2021-10-01T01:16:09Z</dcterms:modified>
</cp:coreProperties>
</file>